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90" r:id="rId2"/>
    <p:sldId id="311" r:id="rId3"/>
    <p:sldId id="297" r:id="rId4"/>
    <p:sldId id="298" r:id="rId5"/>
    <p:sldId id="300" r:id="rId6"/>
    <p:sldId id="301" r:id="rId7"/>
    <p:sldId id="303" r:id="rId8"/>
    <p:sldId id="304" r:id="rId9"/>
    <p:sldId id="305" r:id="rId10"/>
    <p:sldId id="306" r:id="rId11"/>
    <p:sldId id="312" r:id="rId12"/>
    <p:sldId id="313" r:id="rId13"/>
    <p:sldId id="314" r:id="rId14"/>
    <p:sldId id="315" r:id="rId15"/>
    <p:sldId id="316" r:id="rId16"/>
    <p:sldId id="321" r:id="rId17"/>
    <p:sldId id="317" r:id="rId18"/>
    <p:sldId id="318" r:id="rId19"/>
    <p:sldId id="319" r:id="rId20"/>
    <p:sldId id="320" r:id="rId21"/>
    <p:sldId id="322" r:id="rId22"/>
    <p:sldId id="2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4E3F"/>
    <a:srgbClr val="1F1A14"/>
    <a:srgbClr val="4375A3"/>
    <a:srgbClr val="3C82C2"/>
    <a:srgbClr val="555454"/>
    <a:srgbClr val="E7E2DE"/>
    <a:srgbClr val="DCD7D0"/>
    <a:srgbClr val="FEEDE3"/>
    <a:srgbClr val="E4E4E2"/>
    <a:srgbClr val="CEC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4660"/>
  </p:normalViewPr>
  <p:slideViewPr>
    <p:cSldViewPr snapToGrid="0">
      <p:cViewPr varScale="1">
        <p:scale>
          <a:sx n="116" d="100"/>
          <a:sy n="116" d="100"/>
        </p:scale>
        <p:origin x="36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918A5-2CD5-4B9A-8B77-916936223758}" type="datetimeFigureOut">
              <a:rPr lang="sr-Latn-RS" smtClean="0"/>
              <a:t>31.5.2017.</a:t>
            </a:fld>
            <a:endParaRPr lang="sr-Latn-R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FC74A0-6346-4028-8745-3D78C73FA77A}" type="slidenum">
              <a:rPr lang="sr-Latn-RS" smtClean="0"/>
              <a:t>‹#›</a:t>
            </a:fld>
            <a:endParaRPr lang="sr-Latn-RS"/>
          </a:p>
        </p:txBody>
      </p:sp>
    </p:spTree>
    <p:extLst>
      <p:ext uri="{BB962C8B-B14F-4D97-AF65-F5344CB8AC3E}">
        <p14:creationId xmlns:p14="http://schemas.microsoft.com/office/powerpoint/2010/main" val="297537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9BBE1-835E-4AA4-B849-7953EF15B814}" type="datetimeFigureOut">
              <a:rPr lang="sr-Latn-RS" smtClean="0"/>
              <a:t>31.5.2017.</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B2803-6EB3-469D-ACCD-C6EECFC8D2D0}" type="slidenum">
              <a:rPr lang="sr-Latn-RS" smtClean="0"/>
              <a:t>‹#›</a:t>
            </a:fld>
            <a:endParaRPr lang="sr-Latn-RS"/>
          </a:p>
        </p:txBody>
      </p:sp>
    </p:spTree>
    <p:extLst>
      <p:ext uri="{BB962C8B-B14F-4D97-AF65-F5344CB8AC3E}">
        <p14:creationId xmlns:p14="http://schemas.microsoft.com/office/powerpoint/2010/main" val="324700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4E9357-5990-4CEE-8E82-68778BEB0558}" type="datetime1">
              <a:rPr lang="sr-Latn-RS" smtClean="0"/>
              <a:t>31.5.2017.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24587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956CAE-852B-4316-BEF7-3004833299A2}" type="datetime1">
              <a:rPr lang="sr-Latn-RS" smtClean="0"/>
              <a:t>31.5.2017.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236677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91A9C2-FCE9-46A7-A323-1F8D6E757EB0}" type="datetime1">
              <a:rPr lang="sr-Latn-RS" smtClean="0"/>
              <a:t>31.5.2017.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13610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BF132-E89F-4954-B715-1C38A133A25A}" type="datetime1">
              <a:rPr lang="sr-Latn-RS" smtClean="0"/>
              <a:t>31.5.2017.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155896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670E6D-992F-408E-81F3-FC6939BC17DA}" type="datetime1">
              <a:rPr lang="sr-Latn-RS" smtClean="0"/>
              <a:t>31.5.2017.</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293966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121152-D127-4101-99DE-5B38A4F0FED1}" type="datetime1">
              <a:rPr lang="sr-Latn-RS" smtClean="0"/>
              <a:t>31.5.2017.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94744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C053C7-AA03-43AA-B9F9-80C88DA9F2A9}" type="datetime1">
              <a:rPr lang="sr-Latn-RS" smtClean="0"/>
              <a:t>31.5.2017.</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DB4216AE-47B9-466B-BA59-872343A814C2}" type="slidenum">
              <a:rPr lang="sr-Latn-RS" smtClean="0"/>
              <a:t>‹#›</a:t>
            </a:fld>
            <a:endParaRPr lang="sr-Latn-R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0725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468FD0-986B-4353-9C8B-BC52EAD134C6}" type="datetime1">
              <a:rPr lang="sr-Latn-RS" smtClean="0"/>
              <a:t>31.5.2017.</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DB4216AE-47B9-466B-BA59-872343A814C2}" type="slidenum">
              <a:rPr lang="sr-Latn-RS" smtClean="0"/>
              <a:t>‹#›</a:t>
            </a:fld>
            <a:endParaRPr lang="sr-Latn-R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97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36F54-5E6D-489B-9716-FF3F13BF98A5}" type="datetime1">
              <a:rPr lang="sr-Latn-RS" smtClean="0"/>
              <a:t>31.5.2017.</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132937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467860-92E7-4C5C-8B37-E7A3B28E46CA}" type="datetime1">
              <a:rPr lang="sr-Latn-RS" smtClean="0"/>
              <a:t>31.5.2017.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414669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FB5080D-FF66-4B2D-8F7E-3E0A75578B2C}" type="datetime1">
              <a:rPr lang="sr-Latn-RS" smtClean="0"/>
              <a:t>31.5.2017.</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DB4216AE-47B9-466B-BA59-872343A814C2}" type="slidenum">
              <a:rPr lang="sr-Latn-RS" smtClean="0"/>
              <a:t>‹#›</a:t>
            </a:fld>
            <a:endParaRPr lang="sr-Latn-RS"/>
          </a:p>
        </p:txBody>
      </p:sp>
    </p:spTree>
    <p:extLst>
      <p:ext uri="{BB962C8B-B14F-4D97-AF65-F5344CB8AC3E}">
        <p14:creationId xmlns:p14="http://schemas.microsoft.com/office/powerpoint/2010/main" val="403939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D365B04-D043-4743-A19E-596D6BF6C7B0}" type="datetime1">
              <a:rPr lang="sr-Latn-RS" smtClean="0"/>
              <a:t>31.5.2017.</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sr-Latn-R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B4216AE-47B9-466B-BA59-872343A814C2}" type="slidenum">
              <a:rPr lang="sr-Latn-RS" smtClean="0"/>
              <a:t>‹#›</a:t>
            </a:fld>
            <a:endParaRPr lang="sr-Latn-RS"/>
          </a:p>
        </p:txBody>
      </p:sp>
    </p:spTree>
    <p:extLst>
      <p:ext uri="{BB962C8B-B14F-4D97-AF65-F5344CB8AC3E}">
        <p14:creationId xmlns:p14="http://schemas.microsoft.com/office/powerpoint/2010/main" val="253607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384" y="2147401"/>
            <a:ext cx="3270192" cy="2570371"/>
          </a:xfrm>
          <a:prstGeom prst="rect">
            <a:avLst/>
          </a:prstGeom>
        </p:spPr>
      </p:pic>
      <p:grpSp>
        <p:nvGrpSpPr>
          <p:cNvPr id="6" name="Group 5"/>
          <p:cNvGrpSpPr/>
          <p:nvPr/>
        </p:nvGrpSpPr>
        <p:grpSpPr>
          <a:xfrm>
            <a:off x="3193911" y="1403603"/>
            <a:ext cx="4050792" cy="4050792"/>
            <a:chOff x="3702333" y="1533191"/>
            <a:chExt cx="4050792" cy="4050792"/>
          </a:xfrm>
        </p:grpSpPr>
        <p:sp>
          <p:nvSpPr>
            <p:cNvPr id="12" name="Oval 11"/>
            <p:cNvSpPr/>
            <p:nvPr/>
          </p:nvSpPr>
          <p:spPr>
            <a:xfrm>
              <a:off x="3702333" y="1533191"/>
              <a:ext cx="4050792" cy="4050792"/>
            </a:xfrm>
            <a:prstGeom prst="ellipse">
              <a:avLst/>
            </a:prstGeom>
            <a:solidFill>
              <a:srgbClr val="E4E4E2">
                <a:alpha val="90000"/>
              </a:srgbClr>
            </a:solidFill>
            <a:ln w="149225" cmpd="thickThi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6182" y="2285665"/>
              <a:ext cx="1943094" cy="351874"/>
            </a:xfrm>
            <a:prstGeom prst="rect">
              <a:avLst/>
            </a:prstGeom>
          </p:spPr>
        </p:pic>
        <p:sp>
          <p:nvSpPr>
            <p:cNvPr id="4" name="TextBox 3"/>
            <p:cNvSpPr txBox="1"/>
            <p:nvPr/>
          </p:nvSpPr>
          <p:spPr>
            <a:xfrm>
              <a:off x="3761818" y="3004239"/>
              <a:ext cx="3991307" cy="1938992"/>
            </a:xfrm>
            <a:prstGeom prst="rect">
              <a:avLst/>
            </a:prstGeom>
            <a:noFill/>
          </p:spPr>
          <p:txBody>
            <a:bodyPr wrap="square" rtlCol="0">
              <a:spAutoFit/>
            </a:bodyPr>
            <a:lstStyle/>
            <a:p>
              <a:pPr algn="ctr"/>
              <a:r>
                <a:rPr lang="en-US" sz="3600" dirty="0">
                  <a:solidFill>
                    <a:schemeClr val="accent1">
                      <a:lumMod val="75000"/>
                    </a:schemeClr>
                  </a:solidFill>
                  <a:latin typeface="Adobe Gothic Std B" panose="020B0800000000000000" pitchFamily="34" charset="-128"/>
                  <a:ea typeface="Adobe Gothic Std B" panose="020B0800000000000000" pitchFamily="34" charset="-128"/>
                </a:rPr>
                <a:t>Smart Hotel Control</a:t>
              </a:r>
            </a:p>
            <a:p>
              <a:pPr algn="ctr"/>
              <a:r>
                <a:rPr lang="en-US" sz="2400" dirty="0">
                  <a:solidFill>
                    <a:schemeClr val="accent1">
                      <a:lumMod val="75000"/>
                    </a:schemeClr>
                  </a:solidFill>
                  <a:latin typeface="Adobe Gothic Std B" panose="020B0800000000000000" pitchFamily="34" charset="-128"/>
                  <a:ea typeface="Adobe Gothic Std B" panose="020B0800000000000000" pitchFamily="34" charset="-128"/>
                </a:rPr>
                <a:t>Energy Management system</a:t>
              </a:r>
              <a:endParaRPr lang="sr-Latn-RS" sz="2400" dirty="0">
                <a:solidFill>
                  <a:schemeClr val="accent1">
                    <a:lumMod val="75000"/>
                  </a:schemeClr>
                </a:solidFill>
                <a:latin typeface="Adobe Gothic Std B" panose="020B0800000000000000" pitchFamily="34" charset="-128"/>
                <a:ea typeface="Adobe Gothic Std B" panose="020B0800000000000000" pitchFamily="34" charset="-128"/>
              </a:endParaRPr>
            </a:p>
          </p:txBody>
        </p:sp>
      </p:grpSp>
    </p:spTree>
    <p:extLst>
      <p:ext uri="{BB962C8B-B14F-4D97-AF65-F5344CB8AC3E}">
        <p14:creationId xmlns:p14="http://schemas.microsoft.com/office/powerpoint/2010/main" val="5857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 Functional Controller</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838325" y="2549325"/>
            <a:ext cx="3721228" cy="4008790"/>
          </a:xfrm>
          <a:prstGeom prst="rect">
            <a:avLst/>
          </a:prstGeom>
          <a:noFill/>
        </p:spPr>
        <p:txBody>
          <a:bodyPr wrap="square" rtlCol="0">
            <a:spAutoFit/>
          </a:bodyPr>
          <a:lstStyle/>
          <a:p>
            <a:pPr algn="just">
              <a:spcBef>
                <a:spcPts val="900"/>
              </a:spcBef>
            </a:pPr>
            <a:r>
              <a:rPr lang="en-US" sz="1600" b="1" dirty="0">
                <a:latin typeface="+mj-lt"/>
              </a:rPr>
              <a:t>Key features</a:t>
            </a:r>
          </a:p>
          <a:p>
            <a:pPr algn="just">
              <a:spcBef>
                <a:spcPts val="900"/>
              </a:spcBef>
            </a:pPr>
            <a:endParaRPr lang="en-US" sz="1200" dirty="0">
              <a:latin typeface="+mj-lt"/>
            </a:endParaRPr>
          </a:p>
          <a:p>
            <a:pPr algn="just">
              <a:spcBef>
                <a:spcPts val="900"/>
              </a:spcBef>
            </a:pPr>
            <a:r>
              <a:rPr lang="en-US" sz="1200" dirty="0">
                <a:latin typeface="+mj-lt"/>
              </a:rPr>
              <a:t>8 independent SPST NO relays</a:t>
            </a:r>
          </a:p>
          <a:p>
            <a:pPr algn="just">
              <a:spcBef>
                <a:spcPts val="900"/>
              </a:spcBef>
            </a:pPr>
            <a:r>
              <a:rPr lang="en-US" sz="1200" dirty="0">
                <a:latin typeface="+mj-lt"/>
              </a:rPr>
              <a:t>2×3 group SPST NO relays</a:t>
            </a:r>
          </a:p>
          <a:p>
            <a:pPr algn="just">
              <a:spcBef>
                <a:spcPts val="900"/>
              </a:spcBef>
            </a:pPr>
            <a:r>
              <a:rPr lang="en-US" sz="1200" dirty="0">
                <a:latin typeface="+mj-lt"/>
              </a:rPr>
              <a:t>2 </a:t>
            </a:r>
            <a:r>
              <a:rPr lang="en-US" sz="1200" dirty="0" err="1">
                <a:latin typeface="+mj-lt"/>
              </a:rPr>
              <a:t>triac</a:t>
            </a:r>
            <a:r>
              <a:rPr lang="en-US" sz="1200" dirty="0">
                <a:latin typeface="+mj-lt"/>
              </a:rPr>
              <a:t> outputs</a:t>
            </a:r>
          </a:p>
          <a:p>
            <a:pPr algn="just">
              <a:spcBef>
                <a:spcPts val="900"/>
              </a:spcBef>
            </a:pPr>
            <a:r>
              <a:rPr lang="en-US" sz="1200" dirty="0">
                <a:latin typeface="+mj-lt"/>
              </a:rPr>
              <a:t>12 potential-free inputs</a:t>
            </a:r>
          </a:p>
          <a:p>
            <a:pPr algn="just">
              <a:spcBef>
                <a:spcPts val="900"/>
              </a:spcBef>
            </a:pPr>
            <a:r>
              <a:rPr lang="en-US" sz="1200" dirty="0">
                <a:latin typeface="+mj-lt"/>
              </a:rPr>
              <a:t>3 analog outputs</a:t>
            </a:r>
          </a:p>
          <a:p>
            <a:pPr algn="just">
              <a:spcBef>
                <a:spcPts val="900"/>
              </a:spcBef>
            </a:pPr>
            <a:r>
              <a:rPr lang="en-US" sz="1200" dirty="0">
                <a:latin typeface="+mj-lt"/>
              </a:rPr>
              <a:t>Programming is done using PC application</a:t>
            </a:r>
          </a:p>
          <a:p>
            <a:pPr algn="just">
              <a:spcBef>
                <a:spcPts val="900"/>
              </a:spcBef>
            </a:pPr>
            <a:r>
              <a:rPr lang="en-US" sz="1200" dirty="0">
                <a:latin typeface="+mj-lt"/>
              </a:rPr>
              <a:t>Resource sharing between controllers through BACnet network. Sharing of the data is performed without intervention of the supervisory system</a:t>
            </a:r>
          </a:p>
          <a:p>
            <a:pPr algn="just">
              <a:spcBef>
                <a:spcPts val="900"/>
              </a:spcBef>
            </a:pPr>
            <a:r>
              <a:rPr lang="en-US" sz="1200" dirty="0">
                <a:latin typeface="+mj-lt"/>
              </a:rPr>
              <a:t>Work plans stored in flash memory</a:t>
            </a:r>
          </a:p>
          <a:p>
            <a:pPr algn="just">
              <a:spcBef>
                <a:spcPts val="900"/>
              </a:spcBef>
            </a:pPr>
            <a:r>
              <a:rPr lang="en-US" sz="1200" dirty="0">
                <a:latin typeface="+mj-lt"/>
              </a:rPr>
              <a:t>RTC (real-time clock) with auxiliary battery power</a:t>
            </a:r>
          </a:p>
          <a:p>
            <a:pPr algn="just">
              <a:spcBef>
                <a:spcPts val="900"/>
              </a:spcBef>
            </a:pPr>
            <a:endParaRPr lang="sr-Latn-RS" sz="1200" dirty="0">
              <a:latin typeface="+mj-lt"/>
            </a:endParaRPr>
          </a:p>
        </p:txBody>
      </p:sp>
      <p:sp>
        <p:nvSpPr>
          <p:cNvPr id="4" name="TextBox 3"/>
          <p:cNvSpPr txBox="1"/>
          <p:nvPr/>
        </p:nvSpPr>
        <p:spPr>
          <a:xfrm>
            <a:off x="1822864" y="1213954"/>
            <a:ext cx="3867533" cy="1200329"/>
          </a:xfrm>
          <a:prstGeom prst="rect">
            <a:avLst/>
          </a:prstGeom>
          <a:noFill/>
        </p:spPr>
        <p:txBody>
          <a:bodyPr wrap="square" rtlCol="0">
            <a:spAutoFit/>
          </a:bodyPr>
          <a:lstStyle/>
          <a:p>
            <a:pPr algn="just"/>
            <a:r>
              <a:rPr lang="en-US" sz="1200" dirty="0">
                <a:latin typeface="+mj-lt"/>
              </a:rPr>
              <a:t>The BACnet programmable functional controller is designed for wide range of building automation tasks. Its numerous inputs and outputs enable it to be used in many applications in building control while its BACnet connectivity enables seamless integration in Building Management System</a:t>
            </a:r>
            <a:endParaRPr lang="sr-Latn-RS" sz="1200"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425" y="1097191"/>
            <a:ext cx="6124575" cy="5229225"/>
          </a:xfrm>
          <a:prstGeom prst="rect">
            <a:avLst/>
          </a:prstGeom>
        </p:spPr>
      </p:pic>
    </p:spTree>
    <p:extLst>
      <p:ext uri="{BB962C8B-B14F-4D97-AF65-F5344CB8AC3E}">
        <p14:creationId xmlns:p14="http://schemas.microsoft.com/office/powerpoint/2010/main" val="214025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12" name="Straight Connector 111"/>
          <p:cNvCxnSpPr>
            <a:stCxn id="18" idx="0"/>
          </p:cNvCxnSpPr>
          <p:nvPr/>
        </p:nvCxnSpPr>
        <p:spPr>
          <a:xfrm flipH="1" flipV="1">
            <a:off x="2599870" y="4634251"/>
            <a:ext cx="1" cy="370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4007255" y="4639964"/>
            <a:ext cx="1" cy="370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5388580" y="4639964"/>
            <a:ext cx="1" cy="370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6722256" y="4639963"/>
            <a:ext cx="1" cy="370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8065457" y="4639962"/>
            <a:ext cx="1" cy="370799"/>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EUROICC System</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19245" y="1232297"/>
            <a:ext cx="1979971" cy="307777"/>
          </a:xfrm>
          <a:prstGeom prst="rect">
            <a:avLst/>
          </a:prstGeom>
          <a:noFill/>
        </p:spPr>
        <p:txBody>
          <a:bodyPr wrap="square" lIns="91440" tIns="45720" rIns="91440" bIns="45720" rtlCol="0">
            <a:spAutoFit/>
          </a:bodyPr>
          <a:lstStyle>
            <a:defPPr>
              <a:defRPr lang="en-US"/>
            </a:defPPr>
            <a:lvl1pPr algn="ctr">
              <a:defRPr sz="1100" b="1">
                <a:solidFill>
                  <a:srgbClr val="FF0000"/>
                </a:solidFill>
              </a:defRPr>
            </a:lvl1pPr>
          </a:lstStyle>
          <a:p>
            <a:pPr algn="l" defTabSz="1280160">
              <a:defRPr/>
            </a:pPr>
            <a:r>
              <a:rPr lang="en-US" sz="1400" b="0" kern="0" dirty="0">
                <a:solidFill>
                  <a:schemeClr val="accent1">
                    <a:lumMod val="50000"/>
                  </a:schemeClr>
                </a:solidFill>
                <a:latin typeface="+mj-lt"/>
              </a:rPr>
              <a:t>On/Off Lighting Control</a:t>
            </a:r>
          </a:p>
        </p:txBody>
      </p:sp>
      <p:sp>
        <p:nvSpPr>
          <p:cNvPr id="9" name="TextBox 8"/>
          <p:cNvSpPr txBox="1"/>
          <p:nvPr/>
        </p:nvSpPr>
        <p:spPr>
          <a:xfrm>
            <a:off x="2290776" y="1984798"/>
            <a:ext cx="1540230" cy="307777"/>
          </a:xfrm>
          <a:prstGeom prst="rect">
            <a:avLst/>
          </a:prstGeom>
          <a:noFill/>
        </p:spPr>
        <p:txBody>
          <a:bodyPr wrap="square" lIns="91440" tIns="45720" rIns="91440" bIns="45720" rtlCol="0">
            <a:spAutoFit/>
          </a:bodyPr>
          <a:lstStyle/>
          <a:p>
            <a:pPr defTabSz="1280160">
              <a:defRPr/>
            </a:pPr>
            <a:r>
              <a:rPr lang="en-US" sz="1400" kern="0" dirty="0">
                <a:solidFill>
                  <a:schemeClr val="accent1">
                    <a:lumMod val="50000"/>
                  </a:schemeClr>
                </a:solidFill>
                <a:latin typeface="+mj-lt"/>
              </a:rPr>
              <a:t>Thermoregulation</a:t>
            </a:r>
          </a:p>
        </p:txBody>
      </p:sp>
      <p:sp>
        <p:nvSpPr>
          <p:cNvPr id="10" name="TextBox 9"/>
          <p:cNvSpPr txBox="1"/>
          <p:nvPr/>
        </p:nvSpPr>
        <p:spPr>
          <a:xfrm>
            <a:off x="4156844" y="1232297"/>
            <a:ext cx="1979970" cy="307777"/>
          </a:xfrm>
          <a:prstGeom prst="rect">
            <a:avLst/>
          </a:prstGeom>
          <a:noFill/>
        </p:spPr>
        <p:txBody>
          <a:bodyPr wrap="square" lIns="91440" tIns="45720" rIns="91440" bIns="45720" rtlCol="0">
            <a:spAutoFit/>
          </a:bodyPr>
          <a:lstStyle>
            <a:defPPr>
              <a:defRPr lang="en-US"/>
            </a:defPPr>
            <a:lvl1pPr algn="ctr">
              <a:defRPr sz="1100" b="1"/>
            </a:lvl1pPr>
          </a:lstStyle>
          <a:p>
            <a:pPr algn="l" defTabSz="1280160">
              <a:defRPr/>
            </a:pPr>
            <a:r>
              <a:rPr lang="de-DE" sz="1400" b="0" kern="0" dirty="0">
                <a:solidFill>
                  <a:schemeClr val="accent1">
                    <a:lumMod val="50000"/>
                  </a:schemeClr>
                </a:solidFill>
                <a:latin typeface="+mj-lt"/>
              </a:rPr>
              <a:t>Sensors &amp; Switches</a:t>
            </a:r>
            <a:endParaRPr lang="en-US" sz="1400" b="0" kern="0" dirty="0">
              <a:solidFill>
                <a:schemeClr val="accent1">
                  <a:lumMod val="50000"/>
                </a:schemeClr>
              </a:solidFill>
              <a:latin typeface="+mj-lt"/>
            </a:endParaRPr>
          </a:p>
        </p:txBody>
      </p:sp>
      <p:sp>
        <p:nvSpPr>
          <p:cNvPr id="11" name="TextBox 10"/>
          <p:cNvSpPr txBox="1"/>
          <p:nvPr/>
        </p:nvSpPr>
        <p:spPr>
          <a:xfrm>
            <a:off x="2065882" y="3235150"/>
            <a:ext cx="1897059" cy="307777"/>
          </a:xfrm>
          <a:prstGeom prst="rect">
            <a:avLst/>
          </a:prstGeom>
          <a:noFill/>
        </p:spPr>
        <p:txBody>
          <a:bodyPr wrap="square" lIns="91440" tIns="45720" rIns="91440" bIns="45720" rtlCol="0">
            <a:spAutoFit/>
          </a:bodyPr>
          <a:lstStyle/>
          <a:p>
            <a:pPr defTabSz="1280160">
              <a:defRPr/>
            </a:pPr>
            <a:r>
              <a:rPr lang="en-US" sz="1400" kern="0" dirty="0">
                <a:solidFill>
                  <a:schemeClr val="accent1">
                    <a:lumMod val="50000"/>
                  </a:schemeClr>
                </a:solidFill>
                <a:latin typeface="+mj-lt"/>
              </a:rPr>
              <a:t>Curtain/Sheer control</a:t>
            </a:r>
          </a:p>
        </p:txBody>
      </p:sp>
      <p:sp>
        <p:nvSpPr>
          <p:cNvPr id="12" name="Rectangle 11"/>
          <p:cNvSpPr/>
          <p:nvPr/>
        </p:nvSpPr>
        <p:spPr>
          <a:xfrm>
            <a:off x="1366888" y="1472597"/>
            <a:ext cx="2402006" cy="369332"/>
          </a:xfrm>
          <a:prstGeom prst="rect">
            <a:avLst/>
          </a:prstGeom>
        </p:spPr>
        <p:txBody>
          <a:bodyPr wrap="square" lIns="91440" tIns="45720" rIns="91440" bIns="45720">
            <a:spAutoFit/>
          </a:bodyPr>
          <a:lstStyle/>
          <a:p>
            <a:pPr algn="r" defTabSz="1280160">
              <a:defRPr/>
            </a:pPr>
            <a:r>
              <a:rPr lang="en-US" sz="900" kern="0" dirty="0">
                <a:solidFill>
                  <a:schemeClr val="bg2">
                    <a:lumMod val="25000"/>
                  </a:schemeClr>
                </a:solidFill>
                <a:latin typeface="+mj-lt"/>
              </a:rPr>
              <a:t>All relays of the RCU are rated at 10A for resistive loads and 2A inductive loads</a:t>
            </a:r>
          </a:p>
        </p:txBody>
      </p:sp>
      <p:sp>
        <p:nvSpPr>
          <p:cNvPr id="13" name="Rectangle 12"/>
          <p:cNvSpPr/>
          <p:nvPr/>
        </p:nvSpPr>
        <p:spPr>
          <a:xfrm>
            <a:off x="1593130" y="2248737"/>
            <a:ext cx="2165103" cy="1061829"/>
          </a:xfrm>
          <a:prstGeom prst="rect">
            <a:avLst/>
          </a:prstGeom>
        </p:spPr>
        <p:txBody>
          <a:bodyPr wrap="square" lIns="91440" tIns="45720" rIns="91440" bIns="45720">
            <a:spAutoFit/>
          </a:bodyPr>
          <a:lstStyle/>
          <a:p>
            <a:pPr algn="r" defTabSz="1280160">
              <a:defRPr/>
            </a:pPr>
            <a:r>
              <a:rPr lang="de-DE" sz="900" b="1" kern="0" dirty="0">
                <a:solidFill>
                  <a:schemeClr val="bg2">
                    <a:lumMod val="25000"/>
                  </a:schemeClr>
                </a:solidFill>
                <a:latin typeface="+mj-lt"/>
              </a:rPr>
              <a:t>Fan Coil Unit</a:t>
            </a:r>
          </a:p>
          <a:p>
            <a:pPr algn="r" defTabSz="1280160">
              <a:defRPr/>
            </a:pPr>
            <a:r>
              <a:rPr lang="de-DE" sz="900" kern="0" dirty="0">
                <a:solidFill>
                  <a:schemeClr val="bg2">
                    <a:lumMod val="25000"/>
                  </a:schemeClr>
                </a:solidFill>
                <a:latin typeface="+mj-lt"/>
              </a:rPr>
              <a:t>Control of floor heating, fan coil units, heaters, etc.</a:t>
            </a:r>
          </a:p>
          <a:p>
            <a:pPr algn="r" defTabSz="1280160">
              <a:defRPr/>
            </a:pPr>
            <a:r>
              <a:rPr lang="de-DE" sz="900" b="1" kern="0" dirty="0">
                <a:solidFill>
                  <a:schemeClr val="bg2">
                    <a:lumMod val="25000"/>
                  </a:schemeClr>
                </a:solidFill>
              </a:rPr>
              <a:t>Actuator Valves</a:t>
            </a:r>
            <a:endParaRPr lang="en-US" sz="900" b="1" kern="0" dirty="0">
              <a:solidFill>
                <a:schemeClr val="bg2">
                  <a:lumMod val="25000"/>
                </a:schemeClr>
              </a:solidFill>
            </a:endParaRPr>
          </a:p>
          <a:p>
            <a:pPr algn="r" defTabSz="1280160">
              <a:defRPr/>
            </a:pPr>
            <a:r>
              <a:rPr lang="en-US" sz="900" kern="0" dirty="0">
                <a:solidFill>
                  <a:schemeClr val="bg2">
                    <a:lumMod val="25000"/>
                  </a:schemeClr>
                </a:solidFill>
                <a:latin typeface="+mj-lt"/>
              </a:rPr>
              <a:t>Control of on/off, floating and modulating valve actuators.</a:t>
            </a:r>
          </a:p>
          <a:p>
            <a:pPr algn="r" defTabSz="1280160">
              <a:defRPr/>
            </a:pPr>
            <a:endParaRPr lang="en-US" sz="900" kern="0" dirty="0">
              <a:solidFill>
                <a:schemeClr val="bg2">
                  <a:lumMod val="25000"/>
                </a:schemeClr>
              </a:solidFill>
              <a:latin typeface="+mj-lt"/>
            </a:endParaRPr>
          </a:p>
        </p:txBody>
      </p:sp>
      <p:sp>
        <p:nvSpPr>
          <p:cNvPr id="14" name="Rectangle 13"/>
          <p:cNvSpPr/>
          <p:nvPr/>
        </p:nvSpPr>
        <p:spPr>
          <a:xfrm>
            <a:off x="1593131" y="3502444"/>
            <a:ext cx="2182926" cy="507831"/>
          </a:xfrm>
          <a:prstGeom prst="rect">
            <a:avLst/>
          </a:prstGeom>
        </p:spPr>
        <p:txBody>
          <a:bodyPr wrap="square" lIns="91440" tIns="45720" rIns="91440" bIns="45720">
            <a:spAutoFit/>
          </a:bodyPr>
          <a:lstStyle/>
          <a:p>
            <a:pPr algn="r" defTabSz="1280160">
              <a:defRPr/>
            </a:pPr>
            <a:r>
              <a:rPr lang="de-DE" sz="900" kern="0" dirty="0">
                <a:solidFill>
                  <a:schemeClr val="bg2">
                    <a:lumMod val="25000"/>
                  </a:schemeClr>
                </a:solidFill>
                <a:latin typeface="+mj-lt"/>
              </a:rPr>
              <a:t>Multiple control options from 1 to 3 buttons with features like one-touch and hold/ release.</a:t>
            </a:r>
            <a:endParaRPr lang="en-US" sz="900" kern="0" dirty="0">
              <a:solidFill>
                <a:schemeClr val="bg2">
                  <a:lumMod val="25000"/>
                </a:schemeClr>
              </a:solidFill>
              <a:latin typeface="+mj-lt"/>
            </a:endParaRPr>
          </a:p>
        </p:txBody>
      </p:sp>
      <p:sp>
        <p:nvSpPr>
          <p:cNvPr id="15" name="Rectangle 14"/>
          <p:cNvSpPr/>
          <p:nvPr/>
        </p:nvSpPr>
        <p:spPr>
          <a:xfrm>
            <a:off x="4156844" y="1492945"/>
            <a:ext cx="1867921" cy="369332"/>
          </a:xfrm>
          <a:prstGeom prst="rect">
            <a:avLst/>
          </a:prstGeom>
        </p:spPr>
        <p:txBody>
          <a:bodyPr wrap="square" lIns="91440" tIns="45720" rIns="91440" bIns="45720">
            <a:spAutoFit/>
          </a:bodyPr>
          <a:lstStyle/>
          <a:p>
            <a:pPr defTabSz="1280160">
              <a:defRPr/>
            </a:pPr>
            <a:r>
              <a:rPr lang="en-US" sz="900" kern="0" dirty="0">
                <a:solidFill>
                  <a:schemeClr val="bg2">
                    <a:lumMod val="25000"/>
                  </a:schemeClr>
                </a:solidFill>
                <a:latin typeface="+mj-lt"/>
              </a:rPr>
              <a:t>Door/Window  Contacts, Pulse Switches, Motion Sensors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490" y="5011059"/>
            <a:ext cx="1277922" cy="1002508"/>
          </a:xfrm>
          <a:prstGeom prst="rect">
            <a:avLst/>
          </a:prstGeom>
          <a:effectLst>
            <a:outerShdw blurRad="50800" dist="38100" algn="l" rotWithShape="0">
              <a:prstClr val="black">
                <a:alpha val="40000"/>
              </a:prstClr>
            </a:outerShdw>
          </a:effectLst>
          <a:scene3d>
            <a:camera prst="orthographicFront"/>
            <a:lightRig rig="threePt" dir="t"/>
          </a:scene3d>
          <a:sp3d prstMaterial="plastic"/>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9201" y="5005051"/>
            <a:ext cx="1284702" cy="996350"/>
          </a:xfrm>
          <a:prstGeom prst="rect">
            <a:avLst/>
          </a:prstGeom>
          <a:effectLst>
            <a:outerShdw blurRad="50800" dist="38100" algn="l" rotWithShape="0">
              <a:prstClr val="black">
                <a:alpha val="40000"/>
              </a:prstClr>
            </a:outerShdw>
          </a:effectLst>
          <a:scene3d>
            <a:camera prst="orthographicFront"/>
            <a:lightRig rig="threePt" dir="t"/>
          </a:scene3d>
          <a:sp3d prstMaterial="plastic"/>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685" y="5005050"/>
            <a:ext cx="1280371" cy="996349"/>
          </a:xfrm>
          <a:prstGeom prst="rect">
            <a:avLst/>
          </a:prstGeom>
          <a:effectLst>
            <a:outerShdw blurRad="50800" dist="38100" algn="l" rotWithShape="0">
              <a:prstClr val="black">
                <a:alpha val="40000"/>
              </a:prstClr>
            </a:outerShdw>
          </a:effectLst>
          <a:scene3d>
            <a:camera prst="orthographicFront"/>
            <a:lightRig rig="threePt" dir="t"/>
          </a:scene3d>
          <a:sp3d prstMaterial="plastic"/>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999" y="5010271"/>
            <a:ext cx="1237996" cy="1017049"/>
          </a:xfrm>
          <a:prstGeom prst="rect">
            <a:avLst/>
          </a:prstGeom>
          <a:effectLst>
            <a:outerShdw blurRad="50800" dist="38100" algn="l" rotWithShape="0">
              <a:prstClr val="black">
                <a:alpha val="40000"/>
              </a:prstClr>
            </a:outerShdw>
          </a:effectLst>
          <a:scene3d>
            <a:camera prst="orthographicFront"/>
            <a:lightRig rig="threePt" dir="t"/>
          </a:scene3d>
          <a:sp3d prstMaterial="plastic"/>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8582" y="5005051"/>
            <a:ext cx="1279460" cy="1008516"/>
          </a:xfrm>
          <a:prstGeom prst="rect">
            <a:avLst/>
          </a:prstGeom>
          <a:effectLst>
            <a:outerShdw blurRad="50800" dist="38100" algn="l" rotWithShape="0">
              <a:prstClr val="black">
                <a:alpha val="40000"/>
              </a:prstClr>
            </a:outerShdw>
          </a:effectLst>
          <a:scene3d>
            <a:camera prst="orthographicFront"/>
            <a:lightRig rig="threePt" dir="t"/>
          </a:scene3d>
          <a:sp3d prstMaterial="plastic"/>
        </p:spPr>
      </p:pic>
      <p:sp>
        <p:nvSpPr>
          <p:cNvPr id="21" name="TextBox 20"/>
          <p:cNvSpPr txBox="1"/>
          <p:nvPr/>
        </p:nvSpPr>
        <p:spPr>
          <a:xfrm>
            <a:off x="2053489" y="4189437"/>
            <a:ext cx="1897059" cy="307777"/>
          </a:xfrm>
          <a:prstGeom prst="rect">
            <a:avLst/>
          </a:prstGeom>
          <a:noFill/>
        </p:spPr>
        <p:txBody>
          <a:bodyPr wrap="square" lIns="91440" tIns="45720" rIns="91440" bIns="45720" rtlCol="0">
            <a:spAutoFit/>
          </a:bodyPr>
          <a:lstStyle/>
          <a:p>
            <a:pPr defTabSz="1280160">
              <a:defRPr/>
            </a:pPr>
            <a:r>
              <a:rPr lang="en-US" sz="1400" kern="0" dirty="0">
                <a:solidFill>
                  <a:schemeClr val="accent1">
                    <a:lumMod val="50000"/>
                  </a:schemeClr>
                </a:solidFill>
                <a:latin typeface="+mj-lt"/>
              </a:rPr>
              <a:t>Primary Field Devices</a:t>
            </a:r>
          </a:p>
        </p:txBody>
      </p:sp>
      <p:sp>
        <p:nvSpPr>
          <p:cNvPr id="38" name="TextBox 37"/>
          <p:cNvSpPr txBox="1"/>
          <p:nvPr/>
        </p:nvSpPr>
        <p:spPr>
          <a:xfrm>
            <a:off x="6824662" y="4357252"/>
            <a:ext cx="1244251" cy="276999"/>
          </a:xfrm>
          <a:prstGeom prst="rect">
            <a:avLst/>
          </a:prstGeom>
          <a:noFill/>
        </p:spPr>
        <p:txBody>
          <a:bodyPr wrap="none" rtlCol="0">
            <a:spAutoFit/>
          </a:bodyPr>
          <a:lstStyle/>
          <a:p>
            <a:r>
              <a:rPr lang="de-DE" sz="1200" kern="0" dirty="0">
                <a:solidFill>
                  <a:schemeClr val="bg2">
                    <a:lumMod val="25000"/>
                  </a:schemeClr>
                </a:solidFill>
                <a:latin typeface="+mj-lt"/>
              </a:rPr>
              <a:t>RS 485 (</a:t>
            </a:r>
            <a:r>
              <a:rPr lang="de-DE" sz="1200" kern="0" dirty="0" err="1">
                <a:solidFill>
                  <a:schemeClr val="bg2">
                    <a:lumMod val="25000"/>
                  </a:schemeClr>
                </a:solidFill>
                <a:latin typeface="+mj-lt"/>
              </a:rPr>
              <a:t>Modbus</a:t>
            </a:r>
            <a:r>
              <a:rPr lang="de-DE" sz="1200" kern="0" dirty="0">
                <a:solidFill>
                  <a:schemeClr val="bg2">
                    <a:lumMod val="25000"/>
                  </a:schemeClr>
                </a:solidFill>
                <a:latin typeface="+mj-lt"/>
              </a:rPr>
              <a:t>)</a:t>
            </a:r>
          </a:p>
        </p:txBody>
      </p:sp>
      <p:sp>
        <p:nvSpPr>
          <p:cNvPr id="43" name="Rectangle 42"/>
          <p:cNvSpPr/>
          <p:nvPr/>
        </p:nvSpPr>
        <p:spPr>
          <a:xfrm>
            <a:off x="8770121" y="4819650"/>
            <a:ext cx="3328725" cy="1526572"/>
          </a:xfrm>
          <a:prstGeom prst="rect">
            <a:avLst/>
          </a:prstGeom>
          <a:noFill/>
        </p:spPr>
        <p:txBody>
          <a:bodyPr wrap="square" lIns="146304" tIns="73152" rIns="146304" bIns="73152" rtlCol="0">
            <a:spAutoFit/>
          </a:bodyPr>
          <a:lstStyle/>
          <a:p>
            <a:pPr algn="just" defTabSz="2048256">
              <a:defRPr/>
            </a:pPr>
            <a:r>
              <a:rPr lang="en-US" sz="1120" b="1" kern="0" dirty="0">
                <a:solidFill>
                  <a:schemeClr val="bg2">
                    <a:lumMod val="25000"/>
                  </a:schemeClr>
                </a:solidFill>
                <a:latin typeface="+mj-lt"/>
              </a:rPr>
              <a:t>Expansion Modules</a:t>
            </a:r>
          </a:p>
          <a:p>
            <a:pPr algn="just" defTabSz="2048256">
              <a:defRPr/>
            </a:pPr>
            <a:r>
              <a:rPr lang="en-US" sz="1120" kern="0" dirty="0">
                <a:solidFill>
                  <a:schemeClr val="bg2">
                    <a:lumMod val="25000"/>
                  </a:schemeClr>
                </a:solidFill>
                <a:latin typeface="+mj-lt"/>
              </a:rPr>
              <a:t>System is scalable and modular to meet various requirements.  Lighting Control capabilities include switching and dimming halogen and incandescent lights, LEDs, and Fluorescents. Supported dimming technologies include 0-10Vdc, leading edge dimming and trailing edge dimming. Supported Lighting protocols include DALI.</a:t>
            </a:r>
          </a:p>
        </p:txBody>
      </p:sp>
      <p:sp>
        <p:nvSpPr>
          <p:cNvPr id="44" name="TextBox 43"/>
          <p:cNvSpPr txBox="1"/>
          <p:nvPr/>
        </p:nvSpPr>
        <p:spPr>
          <a:xfrm>
            <a:off x="8744180" y="4575929"/>
            <a:ext cx="3143009" cy="363176"/>
          </a:xfrm>
          <a:prstGeom prst="rect">
            <a:avLst/>
          </a:prstGeom>
          <a:noFill/>
        </p:spPr>
        <p:txBody>
          <a:bodyPr wrap="square" lIns="146304" tIns="73152" rIns="146304" bIns="73152" rtlCol="0">
            <a:spAutoFit/>
          </a:bodyPr>
          <a:lstStyle/>
          <a:p>
            <a:pPr defTabSz="2048256">
              <a:defRPr/>
            </a:pPr>
            <a:r>
              <a:rPr lang="en-US" sz="1400" kern="0" dirty="0">
                <a:solidFill>
                  <a:schemeClr val="tx2"/>
                </a:solidFill>
                <a:latin typeface="+mj-lt"/>
              </a:rPr>
              <a:t>Expansion Modules</a:t>
            </a:r>
            <a:endParaRPr lang="en-US" sz="1400" kern="0" dirty="0">
              <a:solidFill>
                <a:schemeClr val="tx2"/>
              </a:solidFill>
              <a:highlight>
                <a:srgbClr val="FFFF00"/>
              </a:highlight>
              <a:latin typeface="+mj-lt"/>
            </a:endParaRPr>
          </a:p>
        </p:txBody>
      </p:sp>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8077" y="3902161"/>
            <a:ext cx="910397" cy="566267"/>
          </a:xfrm>
          <a:prstGeom prst="rect">
            <a:avLst/>
          </a:prstGeom>
        </p:spPr>
      </p:pic>
      <p:pic>
        <p:nvPicPr>
          <p:cNvPr id="46" name="Picture 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06113" y="3902161"/>
            <a:ext cx="910397" cy="566267"/>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3497" y="3943350"/>
            <a:ext cx="910397" cy="566267"/>
          </a:xfrm>
          <a:prstGeom prst="rect">
            <a:avLst/>
          </a:prstGeom>
        </p:spPr>
      </p:pic>
      <p:cxnSp>
        <p:nvCxnSpPr>
          <p:cNvPr id="79" name="Connector: Elbow 78"/>
          <p:cNvCxnSpPr>
            <a:cxnSpLocks/>
            <a:stCxn id="15" idx="2"/>
          </p:cNvCxnSpPr>
          <p:nvPr/>
        </p:nvCxnSpPr>
        <p:spPr>
          <a:xfrm rot="16200000" flipH="1">
            <a:off x="4862264" y="2090818"/>
            <a:ext cx="708728" cy="25164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6" name="Connector: Elbow 85"/>
          <p:cNvCxnSpPr>
            <a:cxnSpLocks/>
            <a:stCxn id="13" idx="3"/>
          </p:cNvCxnSpPr>
          <p:nvPr/>
        </p:nvCxnSpPr>
        <p:spPr>
          <a:xfrm>
            <a:off x="3758233" y="2779652"/>
            <a:ext cx="490575" cy="2629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8" name="Connector: Elbow 87"/>
          <p:cNvCxnSpPr>
            <a:stCxn id="14" idx="3"/>
          </p:cNvCxnSpPr>
          <p:nvPr/>
        </p:nvCxnSpPr>
        <p:spPr>
          <a:xfrm flipV="1">
            <a:off x="3776057" y="3304586"/>
            <a:ext cx="472751" cy="45177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90" name="Connector: Elbow 89"/>
          <p:cNvCxnSpPr>
            <a:cxnSpLocks/>
          </p:cNvCxnSpPr>
          <p:nvPr/>
        </p:nvCxnSpPr>
        <p:spPr>
          <a:xfrm rot="16200000" flipH="1">
            <a:off x="3515848" y="1611520"/>
            <a:ext cx="1419705" cy="8515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p:cNvCxnSpPr>
          <p:nvPr/>
        </p:nvCxnSpPr>
        <p:spPr>
          <a:xfrm flipV="1">
            <a:off x="4603903" y="3593619"/>
            <a:ext cx="0" cy="1040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a:cxnSpLocks/>
          </p:cNvCxnSpPr>
          <p:nvPr/>
        </p:nvCxnSpPr>
        <p:spPr>
          <a:xfrm>
            <a:off x="2599870" y="4636861"/>
            <a:ext cx="54690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Connector: Elbow 124"/>
          <p:cNvCxnSpPr>
            <a:cxnSpLocks/>
            <a:endCxn id="46" idx="0"/>
          </p:cNvCxnSpPr>
          <p:nvPr/>
        </p:nvCxnSpPr>
        <p:spPr>
          <a:xfrm>
            <a:off x="9403927" y="3673894"/>
            <a:ext cx="1057385" cy="22826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27" name="Connector: Elbow 126"/>
          <p:cNvCxnSpPr>
            <a:cxnSpLocks/>
            <a:endCxn id="47" idx="0"/>
          </p:cNvCxnSpPr>
          <p:nvPr/>
        </p:nvCxnSpPr>
        <p:spPr>
          <a:xfrm>
            <a:off x="10461311" y="3673894"/>
            <a:ext cx="1057385" cy="269456"/>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8611759" y="2168599"/>
            <a:ext cx="1860003" cy="492443"/>
          </a:xfrm>
          <a:prstGeom prst="rect">
            <a:avLst/>
          </a:prstGeom>
        </p:spPr>
        <p:txBody>
          <a:bodyPr wrap="square" lIns="146304" tIns="73152" rIns="146304" bIns="73152">
            <a:spAutoFit/>
          </a:bodyPr>
          <a:lstStyle/>
          <a:p>
            <a:pPr algn="ctr" defTabSz="2048256">
              <a:defRPr/>
            </a:pPr>
            <a:r>
              <a:rPr lang="en-US" sz="1120" b="1" kern="0" dirty="0">
                <a:solidFill>
                  <a:schemeClr val="bg2">
                    <a:lumMod val="25000"/>
                  </a:schemeClr>
                </a:solidFill>
                <a:latin typeface="+mj-lt"/>
              </a:rPr>
              <a:t>Hotel Converged</a:t>
            </a:r>
            <a:br>
              <a:rPr lang="en-US" sz="1120" b="1" kern="0" dirty="0">
                <a:solidFill>
                  <a:schemeClr val="bg2">
                    <a:lumMod val="25000"/>
                  </a:schemeClr>
                </a:solidFill>
                <a:latin typeface="+mj-lt"/>
              </a:rPr>
            </a:br>
            <a:r>
              <a:rPr lang="en-US" sz="1120" b="1" kern="0" dirty="0">
                <a:solidFill>
                  <a:schemeClr val="bg2">
                    <a:lumMod val="25000"/>
                  </a:schemeClr>
                </a:solidFill>
                <a:latin typeface="+mj-lt"/>
              </a:rPr>
              <a:t>Network with RMS VLAN</a:t>
            </a:r>
            <a:endParaRPr lang="en-US" sz="1120" b="1" i="1" kern="0" dirty="0">
              <a:solidFill>
                <a:schemeClr val="bg2">
                  <a:lumMod val="25000"/>
                </a:schemeClr>
              </a:solidFill>
              <a:latin typeface="+mj-lt"/>
            </a:endParaRPr>
          </a:p>
        </p:txBody>
      </p:sp>
      <p:cxnSp>
        <p:nvCxnSpPr>
          <p:cNvPr id="133" name="Connector: Elbow 132"/>
          <p:cNvCxnSpPr>
            <a:cxnSpLocks/>
            <a:stCxn id="61" idx="1"/>
          </p:cNvCxnSpPr>
          <p:nvPr/>
        </p:nvCxnSpPr>
        <p:spPr>
          <a:xfrm rot="10800000" flipV="1">
            <a:off x="6240725" y="2261029"/>
            <a:ext cx="881429" cy="50068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4" name="Rectangle 133"/>
          <p:cNvSpPr/>
          <p:nvPr/>
        </p:nvSpPr>
        <p:spPr>
          <a:xfrm>
            <a:off x="6495450" y="1215421"/>
            <a:ext cx="2336540" cy="578620"/>
          </a:xfrm>
          <a:prstGeom prst="rect">
            <a:avLst/>
          </a:prstGeom>
        </p:spPr>
        <p:txBody>
          <a:bodyPr wrap="square" lIns="146304" tIns="73152" rIns="146304" bIns="73152">
            <a:spAutoFit/>
          </a:bodyPr>
          <a:lstStyle/>
          <a:p>
            <a:pPr algn="r" defTabSz="2048256">
              <a:defRPr/>
            </a:pPr>
            <a:r>
              <a:rPr lang="en-US" sz="1400" kern="0" dirty="0">
                <a:solidFill>
                  <a:schemeClr val="accent1">
                    <a:lumMod val="50000"/>
                  </a:schemeClr>
                </a:solidFill>
                <a:latin typeface="+mj-lt"/>
              </a:rPr>
              <a:t>Operator Console and Central Monitoring Platform</a:t>
            </a:r>
          </a:p>
        </p:txBody>
      </p:sp>
      <p:sp>
        <p:nvSpPr>
          <p:cNvPr id="135" name="Rectangle 134"/>
          <p:cNvSpPr/>
          <p:nvPr/>
        </p:nvSpPr>
        <p:spPr>
          <a:xfrm>
            <a:off x="9922287" y="1192620"/>
            <a:ext cx="2107166" cy="994118"/>
          </a:xfrm>
          <a:prstGeom prst="rect">
            <a:avLst/>
          </a:prstGeom>
        </p:spPr>
        <p:txBody>
          <a:bodyPr wrap="square" lIns="146304" tIns="73152" rIns="146304" bIns="73152">
            <a:spAutoFit/>
          </a:bodyPr>
          <a:lstStyle/>
          <a:p>
            <a:pPr marL="182880" indent="-182880" defTabSz="2048256">
              <a:buFont typeface="Arial" panose="020B0604020202020204" pitchFamily="34" charset="0"/>
              <a:buChar char="•"/>
              <a:defRPr/>
            </a:pPr>
            <a:r>
              <a:rPr lang="en-US" sz="1100" kern="0" dirty="0">
                <a:latin typeface="+mj-lt"/>
              </a:rPr>
              <a:t>Applications, Interface with PMS and other 3</a:t>
            </a:r>
            <a:r>
              <a:rPr lang="en-US" sz="1100" kern="0" baseline="30000" dirty="0">
                <a:latin typeface="+mj-lt"/>
              </a:rPr>
              <a:t>rd</a:t>
            </a:r>
            <a:r>
              <a:rPr lang="en-US" sz="1100" kern="0" dirty="0">
                <a:latin typeface="+mj-lt"/>
              </a:rPr>
              <a:t> parties</a:t>
            </a:r>
          </a:p>
          <a:p>
            <a:pPr marL="182880" indent="-182880" defTabSz="2048256">
              <a:buFont typeface="Arial" panose="020B0604020202020204" pitchFamily="34" charset="0"/>
              <a:buChar char="•"/>
              <a:defRPr/>
            </a:pPr>
            <a:r>
              <a:rPr lang="en-US" sz="1100" kern="0" dirty="0" err="1">
                <a:latin typeface="+mj-lt"/>
              </a:rPr>
              <a:t>jPLCPro</a:t>
            </a:r>
            <a:endParaRPr lang="en-US" sz="1100" kern="0" dirty="0">
              <a:latin typeface="+mj-lt"/>
            </a:endParaRPr>
          </a:p>
          <a:p>
            <a:pPr marL="182880" indent="-182880" defTabSz="2048256">
              <a:buFont typeface="Arial" panose="020B0604020202020204" pitchFamily="34" charset="0"/>
              <a:buChar char="•"/>
              <a:defRPr/>
            </a:pPr>
            <a:endParaRPr lang="en-US" sz="1100" kern="0" dirty="0">
              <a:solidFill>
                <a:srgbClr val="2190CB"/>
              </a:solidFill>
              <a:latin typeface="+mj-lt"/>
            </a:endParaRPr>
          </a:p>
          <a:p>
            <a:pPr marL="182880" indent="-182880" defTabSz="2048256">
              <a:buFont typeface="Arial" panose="020B0604020202020204" pitchFamily="34" charset="0"/>
              <a:buChar char="•"/>
              <a:defRPr/>
            </a:pPr>
            <a:endParaRPr lang="en-US" sz="1100" kern="0" dirty="0">
              <a:solidFill>
                <a:srgbClr val="2190CF"/>
              </a:solidFill>
              <a:latin typeface="+mj-lt"/>
            </a:endParaRPr>
          </a:p>
        </p:txBody>
      </p:sp>
      <p:cxnSp>
        <p:nvCxnSpPr>
          <p:cNvPr id="140" name="Connector: Elbow 139"/>
          <p:cNvCxnSpPr>
            <a:cxnSpLocks/>
            <a:stCxn id="45" idx="0"/>
          </p:cNvCxnSpPr>
          <p:nvPr/>
        </p:nvCxnSpPr>
        <p:spPr>
          <a:xfrm rot="16200000" flipV="1">
            <a:off x="7601849" y="2030733"/>
            <a:ext cx="228563" cy="351429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0644102" y="2132673"/>
            <a:ext cx="1243087" cy="701731"/>
          </a:xfrm>
          <a:prstGeom prst="rect">
            <a:avLst/>
          </a:prstGeom>
          <a:noFill/>
        </p:spPr>
        <p:txBody>
          <a:bodyPr wrap="square" lIns="146304" tIns="73152" rIns="146304" bIns="73152" rtlCol="0">
            <a:spAutoFit/>
          </a:bodyPr>
          <a:lstStyle/>
          <a:p>
            <a:pPr algn="r" defTabSz="2048256">
              <a:defRPr/>
            </a:pPr>
            <a:r>
              <a:rPr lang="en-US" sz="900" kern="0" dirty="0">
                <a:solidFill>
                  <a:schemeClr val="tx2"/>
                </a:solidFill>
                <a:latin typeface="+mj-lt"/>
              </a:rPr>
              <a:t>TCP/IP Communication ensures reduced latency times</a:t>
            </a:r>
          </a:p>
        </p:txBody>
      </p:sp>
      <p:pic>
        <p:nvPicPr>
          <p:cNvPr id="143" name="Picture 1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22287" y="2923287"/>
            <a:ext cx="464571" cy="464571"/>
          </a:xfrm>
          <a:prstGeom prst="rect">
            <a:avLst/>
          </a:prstGeom>
        </p:spPr>
      </p:pic>
      <p:pic>
        <p:nvPicPr>
          <p:cNvPr id="144" name="Picture 1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87165" y="2982472"/>
            <a:ext cx="330912" cy="330912"/>
          </a:xfrm>
          <a:prstGeom prst="rect">
            <a:avLst/>
          </a:prstGeom>
        </p:spPr>
      </p:pic>
      <p:pic>
        <p:nvPicPr>
          <p:cNvPr id="145" name="Picture 1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66425" y="2964461"/>
            <a:ext cx="330912" cy="330912"/>
          </a:xfrm>
          <a:prstGeom prst="rect">
            <a:avLst/>
          </a:prstGeom>
        </p:spPr>
      </p:pic>
      <p:pic>
        <p:nvPicPr>
          <p:cNvPr id="146" name="Picture 1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30826" y="1284243"/>
            <a:ext cx="546201" cy="546201"/>
          </a:xfrm>
          <a:prstGeom prst="rect">
            <a:avLst/>
          </a:prstGeom>
        </p:spPr>
      </p:pic>
      <p:sp>
        <p:nvSpPr>
          <p:cNvPr id="148" name="Rectangle 147"/>
          <p:cNvSpPr/>
          <p:nvPr/>
        </p:nvSpPr>
        <p:spPr>
          <a:xfrm>
            <a:off x="9730860" y="3298153"/>
            <a:ext cx="1169648" cy="295466"/>
          </a:xfrm>
          <a:prstGeom prst="rect">
            <a:avLst/>
          </a:prstGeom>
        </p:spPr>
        <p:txBody>
          <a:bodyPr wrap="square" lIns="146304" tIns="73152" rIns="146304" bIns="73152">
            <a:spAutoFit/>
          </a:bodyPr>
          <a:lstStyle/>
          <a:p>
            <a:pPr defTabSz="2048256">
              <a:defRPr/>
            </a:pPr>
            <a:r>
              <a:rPr lang="en-US" sz="960" kern="0" dirty="0">
                <a:latin typeface="+mj-lt"/>
              </a:rPr>
              <a:t>Card Encoder</a:t>
            </a:r>
          </a:p>
        </p:txBody>
      </p:sp>
      <p:cxnSp>
        <p:nvCxnSpPr>
          <p:cNvPr id="150" name="Straight Connector 149"/>
          <p:cNvCxnSpPr>
            <a:cxnSpLocks/>
            <a:stCxn id="145" idx="0"/>
          </p:cNvCxnSpPr>
          <p:nvPr/>
        </p:nvCxnSpPr>
        <p:spPr>
          <a:xfrm flipV="1">
            <a:off x="9431881" y="2590680"/>
            <a:ext cx="0" cy="373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44" idx="0"/>
          </p:cNvCxnSpPr>
          <p:nvPr/>
        </p:nvCxnSpPr>
        <p:spPr>
          <a:xfrm flipV="1">
            <a:off x="8852621" y="2590680"/>
            <a:ext cx="253279" cy="391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3" idx="0"/>
          </p:cNvCxnSpPr>
          <p:nvPr/>
        </p:nvCxnSpPr>
        <p:spPr>
          <a:xfrm flipH="1" flipV="1">
            <a:off x="9836424" y="2571005"/>
            <a:ext cx="318149" cy="352282"/>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8963365" y="1806462"/>
            <a:ext cx="960712" cy="320088"/>
          </a:xfrm>
          <a:prstGeom prst="rect">
            <a:avLst/>
          </a:prstGeom>
        </p:spPr>
        <p:txBody>
          <a:bodyPr wrap="none" lIns="146304" tIns="73152" rIns="146304" bIns="73152">
            <a:spAutoFit/>
          </a:bodyPr>
          <a:lstStyle/>
          <a:p>
            <a:pPr algn="ctr" defTabSz="2048256">
              <a:defRPr/>
            </a:pPr>
            <a:r>
              <a:rPr lang="en-US" sz="1120" kern="0" dirty="0">
                <a:solidFill>
                  <a:schemeClr val="bg2">
                    <a:lumMod val="25000"/>
                  </a:schemeClr>
                </a:solidFill>
                <a:latin typeface="+mj-lt"/>
              </a:rPr>
              <a:t>RMS Server</a:t>
            </a:r>
          </a:p>
        </p:txBody>
      </p:sp>
      <p:pic>
        <p:nvPicPr>
          <p:cNvPr id="61" name="Pictur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22153" y="1841929"/>
            <a:ext cx="1138862" cy="838202"/>
          </a:xfrm>
          <a:prstGeom prst="rect">
            <a:avLst/>
          </a:prstGeom>
        </p:spPr>
      </p:pic>
      <p:pic>
        <p:nvPicPr>
          <p:cNvPr id="63" name="Picture 6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69727" y="2351508"/>
            <a:ext cx="2284191" cy="1420767"/>
          </a:xfrm>
          <a:prstGeom prst="rect">
            <a:avLst/>
          </a:prstGeom>
        </p:spPr>
      </p:pic>
      <p:cxnSp>
        <p:nvCxnSpPr>
          <p:cNvPr id="32" name="Straight Connector 31"/>
          <p:cNvCxnSpPr/>
          <p:nvPr/>
        </p:nvCxnSpPr>
        <p:spPr>
          <a:xfrm>
            <a:off x="8186249" y="2248737"/>
            <a:ext cx="5757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957050" y="3387858"/>
            <a:ext cx="0" cy="2857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84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Network infrastructure</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446" y="1871765"/>
            <a:ext cx="744132" cy="462850"/>
          </a:xfrm>
          <a:prstGeom prst="rect">
            <a:avLst/>
          </a:prstGeom>
        </p:spPr>
      </p:pic>
      <p:pic>
        <p:nvPicPr>
          <p:cNvPr id="115" name="Pictur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486" y="1854857"/>
            <a:ext cx="744132" cy="462850"/>
          </a:xfrm>
          <a:prstGeom prst="rect">
            <a:avLst/>
          </a:prstGeom>
        </p:spPr>
      </p:pic>
      <p:pic>
        <p:nvPicPr>
          <p:cNvPr id="116" name="Picture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118" y="1848743"/>
            <a:ext cx="744132" cy="462850"/>
          </a:xfrm>
          <a:prstGeom prst="rect">
            <a:avLst/>
          </a:prstGeom>
        </p:spPr>
      </p:pic>
      <p:sp>
        <p:nvSpPr>
          <p:cNvPr id="143" name="TextBox 142"/>
          <p:cNvSpPr txBox="1"/>
          <p:nvPr/>
        </p:nvSpPr>
        <p:spPr>
          <a:xfrm>
            <a:off x="5947604" y="1526467"/>
            <a:ext cx="877712" cy="246221"/>
          </a:xfrm>
          <a:prstGeom prst="rect">
            <a:avLst/>
          </a:prstGeom>
          <a:noFill/>
        </p:spPr>
        <p:txBody>
          <a:bodyPr wrap="square" rtlCol="0">
            <a:spAutoFit/>
          </a:bodyPr>
          <a:lstStyle/>
          <a:p>
            <a:r>
              <a:rPr lang="en-US" sz="1000" dirty="0">
                <a:solidFill>
                  <a:schemeClr val="accent1">
                    <a:lumMod val="75000"/>
                  </a:schemeClr>
                </a:solidFill>
              </a:rPr>
              <a:t>Room 1</a:t>
            </a:r>
            <a:endParaRPr lang="sr-Latn-RS" sz="1000" dirty="0">
              <a:solidFill>
                <a:schemeClr val="accent1">
                  <a:lumMod val="75000"/>
                </a:schemeClr>
              </a:solidFill>
            </a:endParaRPr>
          </a:p>
        </p:txBody>
      </p:sp>
      <p:sp>
        <p:nvSpPr>
          <p:cNvPr id="145" name="TextBox 144"/>
          <p:cNvSpPr txBox="1"/>
          <p:nvPr/>
        </p:nvSpPr>
        <p:spPr>
          <a:xfrm>
            <a:off x="6754994" y="1511743"/>
            <a:ext cx="865413" cy="246221"/>
          </a:xfrm>
          <a:prstGeom prst="rect">
            <a:avLst/>
          </a:prstGeom>
          <a:noFill/>
        </p:spPr>
        <p:txBody>
          <a:bodyPr wrap="square" rtlCol="0">
            <a:spAutoFit/>
          </a:bodyPr>
          <a:lstStyle/>
          <a:p>
            <a:r>
              <a:rPr lang="en-US" sz="1000" dirty="0">
                <a:solidFill>
                  <a:schemeClr val="accent1">
                    <a:lumMod val="75000"/>
                  </a:schemeClr>
                </a:solidFill>
              </a:rPr>
              <a:t>Room 2</a:t>
            </a:r>
            <a:endParaRPr lang="sr-Latn-RS" sz="1000" dirty="0">
              <a:solidFill>
                <a:schemeClr val="accent1">
                  <a:lumMod val="75000"/>
                </a:schemeClr>
              </a:solidFill>
            </a:endParaRPr>
          </a:p>
        </p:txBody>
      </p:sp>
      <p:sp>
        <p:nvSpPr>
          <p:cNvPr id="146" name="TextBox 145"/>
          <p:cNvSpPr txBox="1"/>
          <p:nvPr/>
        </p:nvSpPr>
        <p:spPr>
          <a:xfrm>
            <a:off x="8575118" y="1515969"/>
            <a:ext cx="819437" cy="246221"/>
          </a:xfrm>
          <a:prstGeom prst="rect">
            <a:avLst/>
          </a:prstGeom>
          <a:noFill/>
        </p:spPr>
        <p:txBody>
          <a:bodyPr wrap="square" rtlCol="0">
            <a:spAutoFit/>
          </a:bodyPr>
          <a:lstStyle/>
          <a:p>
            <a:r>
              <a:rPr lang="en-US" sz="1000" dirty="0">
                <a:solidFill>
                  <a:schemeClr val="accent1">
                    <a:lumMod val="75000"/>
                  </a:schemeClr>
                </a:solidFill>
              </a:rPr>
              <a:t>Room n</a:t>
            </a:r>
            <a:endParaRPr lang="sr-Latn-RS" sz="1000" dirty="0">
              <a:solidFill>
                <a:schemeClr val="accent1">
                  <a:lumMod val="75000"/>
                </a:schemeClr>
              </a:solidFill>
            </a:endParaRPr>
          </a:p>
        </p:txBody>
      </p:sp>
      <p:pic>
        <p:nvPicPr>
          <p:cNvPr id="159" name="Picture 1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446" y="2603693"/>
            <a:ext cx="744132" cy="462850"/>
          </a:xfrm>
          <a:prstGeom prst="rect">
            <a:avLst/>
          </a:prstGeom>
        </p:spPr>
      </p:pic>
      <p:pic>
        <p:nvPicPr>
          <p:cNvPr id="160" name="Picture 1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486" y="2586785"/>
            <a:ext cx="744132" cy="462850"/>
          </a:xfrm>
          <a:prstGeom prst="rect">
            <a:avLst/>
          </a:prstGeom>
        </p:spPr>
      </p:pic>
      <p:pic>
        <p:nvPicPr>
          <p:cNvPr id="161" name="Picture 1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118" y="2580671"/>
            <a:ext cx="744132" cy="4628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6476" y="2086509"/>
            <a:ext cx="533900" cy="5579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4155" y="5179244"/>
            <a:ext cx="498472" cy="914629"/>
          </a:xfrm>
          <a:prstGeom prst="rect">
            <a:avLst/>
          </a:prstGeom>
        </p:spPr>
      </p:pic>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1774" y="2086509"/>
            <a:ext cx="533900" cy="557926"/>
          </a:xfrm>
          <a:prstGeom prst="rect">
            <a:avLst/>
          </a:prstGeom>
        </p:spPr>
      </p:pic>
      <p:pic>
        <p:nvPicPr>
          <p:cNvPr id="102" name="Picture 10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573" y="5179245"/>
            <a:ext cx="498472" cy="914629"/>
          </a:xfrm>
          <a:prstGeom prst="rect">
            <a:avLst/>
          </a:prstGeom>
        </p:spPr>
      </p:pic>
      <p:pic>
        <p:nvPicPr>
          <p:cNvPr id="103" name="Picture 10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072" y="5199104"/>
            <a:ext cx="498472" cy="914629"/>
          </a:xfrm>
          <a:prstGeom prst="rect">
            <a:avLst/>
          </a:prstGeom>
        </p:spPr>
      </p:pic>
      <p:sp>
        <p:nvSpPr>
          <p:cNvPr id="131" name="TextBox 130"/>
          <p:cNvSpPr txBox="1"/>
          <p:nvPr/>
        </p:nvSpPr>
        <p:spPr>
          <a:xfrm>
            <a:off x="1721795" y="6093872"/>
            <a:ext cx="1063191" cy="430887"/>
          </a:xfrm>
          <a:prstGeom prst="rect">
            <a:avLst/>
          </a:prstGeom>
          <a:noFill/>
        </p:spPr>
        <p:txBody>
          <a:bodyPr wrap="square" rtlCol="0">
            <a:spAutoFit/>
          </a:bodyPr>
          <a:lstStyle/>
          <a:p>
            <a:pPr algn="ctr"/>
            <a:r>
              <a:rPr lang="en-US" sz="1100" dirty="0"/>
              <a:t>PMS – BMS</a:t>
            </a:r>
          </a:p>
          <a:p>
            <a:pPr algn="ctr"/>
            <a:r>
              <a:rPr lang="en-US" sz="1100" dirty="0"/>
              <a:t>IPTV</a:t>
            </a:r>
            <a:endParaRPr lang="sr-Latn-RS" sz="1100" dirty="0"/>
          </a:p>
        </p:txBody>
      </p:sp>
      <p:sp>
        <p:nvSpPr>
          <p:cNvPr id="135" name="TextBox 134"/>
          <p:cNvSpPr txBox="1"/>
          <p:nvPr/>
        </p:nvSpPr>
        <p:spPr>
          <a:xfrm>
            <a:off x="2697685" y="6093873"/>
            <a:ext cx="1285204" cy="430887"/>
          </a:xfrm>
          <a:prstGeom prst="rect">
            <a:avLst/>
          </a:prstGeom>
          <a:noFill/>
        </p:spPr>
        <p:txBody>
          <a:bodyPr wrap="square" rtlCol="0">
            <a:spAutoFit/>
          </a:bodyPr>
          <a:lstStyle/>
          <a:p>
            <a:pPr algn="ctr"/>
            <a:r>
              <a:rPr lang="en-US" sz="1100" dirty="0"/>
              <a:t>Disaster</a:t>
            </a:r>
          </a:p>
          <a:p>
            <a:pPr algn="ctr"/>
            <a:r>
              <a:rPr lang="en-US" sz="1100" dirty="0"/>
              <a:t>recovery</a:t>
            </a:r>
            <a:endParaRPr lang="sr-Latn-RS" sz="1100" dirty="0"/>
          </a:p>
        </p:txBody>
      </p:sp>
      <p:sp>
        <p:nvSpPr>
          <p:cNvPr id="136" name="TextBox 135"/>
          <p:cNvSpPr txBox="1"/>
          <p:nvPr/>
        </p:nvSpPr>
        <p:spPr>
          <a:xfrm>
            <a:off x="3816706" y="6100728"/>
            <a:ext cx="1285204" cy="430887"/>
          </a:xfrm>
          <a:prstGeom prst="rect">
            <a:avLst/>
          </a:prstGeom>
          <a:noFill/>
        </p:spPr>
        <p:txBody>
          <a:bodyPr wrap="square" rtlCol="0">
            <a:spAutoFit/>
          </a:bodyPr>
          <a:lstStyle/>
          <a:p>
            <a:pPr algn="ctr"/>
            <a:r>
              <a:rPr lang="en-US" sz="1100" dirty="0"/>
              <a:t>EUROICC</a:t>
            </a:r>
          </a:p>
          <a:p>
            <a:pPr algn="ctr"/>
            <a:r>
              <a:rPr lang="en-US" sz="1100" dirty="0"/>
              <a:t>RMS</a:t>
            </a:r>
            <a:endParaRPr lang="sr-Latn-RS" sz="1100" dirty="0"/>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4839" y="3389814"/>
            <a:ext cx="579471" cy="579471"/>
          </a:xfrm>
          <a:prstGeom prst="rect">
            <a:avLst/>
          </a:prstGeom>
        </p:spPr>
      </p:pic>
      <p:sp>
        <p:nvSpPr>
          <p:cNvPr id="138" name="TextBox 137"/>
          <p:cNvSpPr txBox="1"/>
          <p:nvPr/>
        </p:nvSpPr>
        <p:spPr>
          <a:xfrm>
            <a:off x="2244340" y="3922652"/>
            <a:ext cx="1039309" cy="430887"/>
          </a:xfrm>
          <a:prstGeom prst="rect">
            <a:avLst/>
          </a:prstGeom>
          <a:noFill/>
        </p:spPr>
        <p:txBody>
          <a:bodyPr wrap="square" rtlCol="0">
            <a:spAutoFit/>
          </a:bodyPr>
          <a:lstStyle/>
          <a:p>
            <a:pPr algn="ctr"/>
            <a:r>
              <a:rPr lang="en-US" sz="1100" dirty="0"/>
              <a:t>Card Programmer</a:t>
            </a:r>
            <a:endParaRPr lang="sr-Latn-RS" sz="1100" dirty="0"/>
          </a:p>
        </p:txBody>
      </p:sp>
      <p:cxnSp>
        <p:nvCxnSpPr>
          <p:cNvPr id="231" name="Straight Connector 230"/>
          <p:cNvCxnSpPr/>
          <p:nvPr/>
        </p:nvCxnSpPr>
        <p:spPr>
          <a:xfrm>
            <a:off x="2259045" y="2709649"/>
            <a:ext cx="0" cy="438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261841" y="2709649"/>
            <a:ext cx="0" cy="438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273319" y="2709649"/>
            <a:ext cx="0" cy="4387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2259045" y="3143580"/>
            <a:ext cx="20194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p:cNvCxnSpPr>
          <p:nvPr/>
        </p:nvCxnSpPr>
        <p:spPr>
          <a:xfrm>
            <a:off x="2260375" y="3135135"/>
            <a:ext cx="0" cy="2005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a:cxnSpLocks/>
          </p:cNvCxnSpPr>
          <p:nvPr/>
        </p:nvCxnSpPr>
        <p:spPr>
          <a:xfrm>
            <a:off x="3363451" y="4741342"/>
            <a:ext cx="0" cy="398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a:cxnSpLocks/>
          </p:cNvCxnSpPr>
          <p:nvPr/>
        </p:nvCxnSpPr>
        <p:spPr>
          <a:xfrm>
            <a:off x="4476076" y="4741342"/>
            <a:ext cx="0" cy="398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a:cxnSpLocks/>
          </p:cNvCxnSpPr>
          <p:nvPr/>
        </p:nvCxnSpPr>
        <p:spPr>
          <a:xfrm>
            <a:off x="2260375" y="4745761"/>
            <a:ext cx="222141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7072" y="2020376"/>
            <a:ext cx="803744" cy="803744"/>
          </a:xfrm>
          <a:prstGeom prst="rect">
            <a:avLst/>
          </a:prstGeom>
        </p:spPr>
      </p:pic>
      <p:sp>
        <p:nvSpPr>
          <p:cNvPr id="139" name="TextBox 138"/>
          <p:cNvSpPr txBox="1"/>
          <p:nvPr/>
        </p:nvSpPr>
        <p:spPr>
          <a:xfrm>
            <a:off x="1775277" y="1090911"/>
            <a:ext cx="3211941" cy="261610"/>
          </a:xfrm>
          <a:prstGeom prst="rect">
            <a:avLst/>
          </a:prstGeom>
          <a:noFill/>
        </p:spPr>
        <p:txBody>
          <a:bodyPr wrap="square" rtlCol="0">
            <a:spAutoFit/>
          </a:bodyPr>
          <a:lstStyle/>
          <a:p>
            <a:r>
              <a:rPr lang="en-US" sz="1100" b="1" dirty="0"/>
              <a:t>RMS Server Room &amp; Operator Control Centre</a:t>
            </a:r>
            <a:endParaRPr lang="sr-Latn-RS" sz="1100" b="1" dirty="0"/>
          </a:p>
        </p:txBody>
      </p:sp>
      <p:sp>
        <p:nvSpPr>
          <p:cNvPr id="140" name="TextBox 139"/>
          <p:cNvSpPr txBox="1"/>
          <p:nvPr/>
        </p:nvSpPr>
        <p:spPr>
          <a:xfrm>
            <a:off x="1755078" y="1405011"/>
            <a:ext cx="2674802" cy="430887"/>
          </a:xfrm>
          <a:prstGeom prst="rect">
            <a:avLst/>
          </a:prstGeom>
          <a:noFill/>
        </p:spPr>
        <p:txBody>
          <a:bodyPr wrap="square" rtlCol="0">
            <a:spAutoFit/>
          </a:bodyPr>
          <a:lstStyle/>
          <a:p>
            <a:r>
              <a:rPr lang="en-US" sz="1100" dirty="0"/>
              <a:t>Client for </a:t>
            </a:r>
            <a:r>
              <a:rPr lang="en-US" sz="1100" dirty="0" err="1"/>
              <a:t>Frontdesk</a:t>
            </a:r>
            <a:r>
              <a:rPr lang="en-US" sz="1100" dirty="0"/>
              <a:t>, Housekeeping, Engineering, Security, Management</a:t>
            </a:r>
            <a:endParaRPr lang="sr-Latn-RS" sz="1100" dirty="0"/>
          </a:p>
        </p:txBody>
      </p:sp>
      <p:sp>
        <p:nvSpPr>
          <p:cNvPr id="141" name="TextBox 140"/>
          <p:cNvSpPr txBox="1"/>
          <p:nvPr/>
        </p:nvSpPr>
        <p:spPr>
          <a:xfrm>
            <a:off x="4203376" y="1871765"/>
            <a:ext cx="554031" cy="261610"/>
          </a:xfrm>
          <a:prstGeom prst="rect">
            <a:avLst/>
          </a:prstGeom>
          <a:noFill/>
        </p:spPr>
        <p:txBody>
          <a:bodyPr wrap="square" rtlCol="0">
            <a:spAutoFit/>
          </a:bodyPr>
          <a:lstStyle/>
          <a:p>
            <a:r>
              <a:rPr lang="en-US" sz="1100" dirty="0"/>
              <a:t>Cloud</a:t>
            </a:r>
            <a:endParaRPr lang="sr-Latn-RS" sz="1100" dirty="0"/>
          </a:p>
        </p:txBody>
      </p:sp>
      <p:sp>
        <p:nvSpPr>
          <p:cNvPr id="142" name="TextBox 141"/>
          <p:cNvSpPr txBox="1"/>
          <p:nvPr/>
        </p:nvSpPr>
        <p:spPr>
          <a:xfrm>
            <a:off x="3798587" y="3357813"/>
            <a:ext cx="1185824" cy="938719"/>
          </a:xfrm>
          <a:prstGeom prst="rect">
            <a:avLst/>
          </a:prstGeom>
          <a:noFill/>
        </p:spPr>
        <p:txBody>
          <a:bodyPr wrap="square" rtlCol="0">
            <a:spAutoFit/>
          </a:bodyPr>
          <a:lstStyle/>
          <a:p>
            <a:pPr marL="171450" indent="-171450">
              <a:buFontTx/>
              <a:buChar char="-"/>
            </a:pPr>
            <a:r>
              <a:rPr lang="en-US" sz="1100" dirty="0"/>
              <a:t>Supervisor</a:t>
            </a:r>
          </a:p>
          <a:p>
            <a:pPr marL="171450" indent="-171450">
              <a:buFontTx/>
              <a:buChar char="-"/>
            </a:pPr>
            <a:r>
              <a:rPr lang="en-US" sz="1100" dirty="0"/>
              <a:t>Control</a:t>
            </a:r>
          </a:p>
          <a:p>
            <a:pPr marL="171450" indent="-171450">
              <a:buFontTx/>
              <a:buChar char="-"/>
            </a:pPr>
            <a:r>
              <a:rPr lang="en-US" sz="1100" dirty="0"/>
              <a:t>Engine</a:t>
            </a:r>
          </a:p>
          <a:p>
            <a:pPr marL="171450" indent="-171450">
              <a:buFontTx/>
              <a:buChar char="-"/>
            </a:pPr>
            <a:r>
              <a:rPr lang="en-US" sz="1100" dirty="0"/>
              <a:t>Archive</a:t>
            </a:r>
          </a:p>
          <a:p>
            <a:pPr marL="171450" indent="-171450">
              <a:buFontTx/>
              <a:buChar char="-"/>
            </a:pPr>
            <a:r>
              <a:rPr lang="en-US" sz="1100" dirty="0"/>
              <a:t>Alert</a:t>
            </a:r>
          </a:p>
        </p:txBody>
      </p:sp>
      <p:sp>
        <p:nvSpPr>
          <p:cNvPr id="149" name="TextBox 148"/>
          <p:cNvSpPr txBox="1"/>
          <p:nvPr/>
        </p:nvSpPr>
        <p:spPr>
          <a:xfrm>
            <a:off x="8599059" y="722832"/>
            <a:ext cx="3211941" cy="307777"/>
          </a:xfrm>
          <a:prstGeom prst="rect">
            <a:avLst/>
          </a:prstGeom>
          <a:noFill/>
        </p:spPr>
        <p:txBody>
          <a:bodyPr wrap="square" rtlCol="0">
            <a:spAutoFit/>
          </a:bodyPr>
          <a:lstStyle/>
          <a:p>
            <a:pPr algn="r"/>
            <a:r>
              <a:rPr lang="en-US" sz="1400" dirty="0">
                <a:solidFill>
                  <a:schemeClr val="accent1">
                    <a:lumMod val="75000"/>
                  </a:schemeClr>
                </a:solidFill>
              </a:rPr>
              <a:t>System Overview – Online Network</a:t>
            </a:r>
            <a:endParaRPr lang="sr-Latn-RS" sz="1400" dirty="0">
              <a:solidFill>
                <a:schemeClr val="accent1">
                  <a:lumMod val="75000"/>
                </a:schemeClr>
              </a:solidFill>
            </a:endParaRPr>
          </a:p>
        </p:txBody>
      </p:sp>
      <p:pic>
        <p:nvPicPr>
          <p:cNvPr id="150" name="Picture 1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8635" y="1842738"/>
            <a:ext cx="744132" cy="462850"/>
          </a:xfrm>
          <a:prstGeom prst="rect">
            <a:avLst/>
          </a:prstGeom>
        </p:spPr>
      </p:pic>
      <p:sp>
        <p:nvSpPr>
          <p:cNvPr id="151" name="TextBox 150"/>
          <p:cNvSpPr txBox="1"/>
          <p:nvPr/>
        </p:nvSpPr>
        <p:spPr>
          <a:xfrm>
            <a:off x="7599143" y="1499624"/>
            <a:ext cx="865413" cy="246221"/>
          </a:xfrm>
          <a:prstGeom prst="rect">
            <a:avLst/>
          </a:prstGeom>
          <a:noFill/>
        </p:spPr>
        <p:txBody>
          <a:bodyPr wrap="square" rtlCol="0">
            <a:spAutoFit/>
          </a:bodyPr>
          <a:lstStyle/>
          <a:p>
            <a:r>
              <a:rPr lang="en-US" sz="1000" dirty="0">
                <a:solidFill>
                  <a:schemeClr val="accent1">
                    <a:lumMod val="75000"/>
                  </a:schemeClr>
                </a:solidFill>
              </a:rPr>
              <a:t>Room 3</a:t>
            </a:r>
            <a:endParaRPr lang="sr-Latn-RS" sz="1000" dirty="0">
              <a:solidFill>
                <a:schemeClr val="accent1">
                  <a:lumMod val="75000"/>
                </a:schemeClr>
              </a:solidFill>
            </a:endParaRPr>
          </a:p>
        </p:txBody>
      </p:sp>
      <p:pic>
        <p:nvPicPr>
          <p:cNvPr id="211" name="Picture 2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8635" y="2574666"/>
            <a:ext cx="744132" cy="462850"/>
          </a:xfrm>
          <a:prstGeom prst="rect">
            <a:avLst/>
          </a:prstGeom>
        </p:spPr>
      </p:pic>
      <p:pic>
        <p:nvPicPr>
          <p:cNvPr id="213" name="Picture 2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446" y="3385477"/>
            <a:ext cx="744132" cy="462850"/>
          </a:xfrm>
          <a:prstGeom prst="rect">
            <a:avLst/>
          </a:prstGeom>
        </p:spPr>
      </p:pic>
      <p:pic>
        <p:nvPicPr>
          <p:cNvPr id="214" name="Picture 2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4486" y="3368569"/>
            <a:ext cx="744132" cy="462850"/>
          </a:xfrm>
          <a:prstGeom prst="rect">
            <a:avLst/>
          </a:prstGeom>
        </p:spPr>
      </p:pic>
      <p:pic>
        <p:nvPicPr>
          <p:cNvPr id="215" name="Picture 2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5118" y="3362455"/>
            <a:ext cx="744132" cy="462850"/>
          </a:xfrm>
          <a:prstGeom prst="rect">
            <a:avLst/>
          </a:prstGeom>
        </p:spPr>
      </p:pic>
      <p:pic>
        <p:nvPicPr>
          <p:cNvPr id="219" name="Picture 2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8635" y="3356450"/>
            <a:ext cx="744132" cy="462850"/>
          </a:xfrm>
          <a:prstGeom prst="rect">
            <a:avLst/>
          </a:prstGeom>
        </p:spPr>
      </p:pic>
      <p:sp>
        <p:nvSpPr>
          <p:cNvPr id="228" name="Title 31"/>
          <p:cNvSpPr txBox="1">
            <a:spLocks/>
          </p:cNvSpPr>
          <p:nvPr/>
        </p:nvSpPr>
        <p:spPr>
          <a:xfrm>
            <a:off x="10946259" y="3861096"/>
            <a:ext cx="1000516" cy="261610"/>
          </a:xfrm>
          <a:prstGeom prst="rect">
            <a:avLst/>
          </a:prstGeom>
        </p:spPr>
        <p:txBody>
          <a:bodyPr>
            <a:spAutoFit/>
          </a:bodyPr>
          <a:lstStyle>
            <a:lvl1pPr algn="ctr" rtl="0" hangingPunct="0">
              <a:tabLst/>
              <a:defRPr lang="x-none" sz="4790" b="0" i="0" u="none" strike="noStrike" kern="1200">
                <a:ln>
                  <a:noFill/>
                </a:ln>
                <a:latin typeface="Arial" pitchFamily="18"/>
                <a:ea typeface="Arial Unicode MS" pitchFamily="2"/>
                <a:cs typeface="Arial Unicode MS" pitchFamily="2"/>
              </a:defRPr>
            </a:lvl1pPr>
          </a:lstStyle>
          <a:p>
            <a:r>
              <a:rPr lang="en-US" sz="1100" dirty="0">
                <a:solidFill>
                  <a:srgbClr val="333333"/>
                </a:solidFill>
                <a:latin typeface="+mj-lt"/>
                <a:cs typeface="Calibri"/>
              </a:rPr>
              <a:t>Network</a:t>
            </a:r>
          </a:p>
        </p:txBody>
      </p:sp>
      <p:pic>
        <p:nvPicPr>
          <p:cNvPr id="232" name="Picture 2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16813" y="3066543"/>
            <a:ext cx="859408" cy="730497"/>
          </a:xfrm>
          <a:prstGeom prst="rect">
            <a:avLst/>
          </a:prstGeom>
        </p:spPr>
      </p:pic>
      <p:sp>
        <p:nvSpPr>
          <p:cNvPr id="235" name="TextBox 234"/>
          <p:cNvSpPr txBox="1"/>
          <p:nvPr/>
        </p:nvSpPr>
        <p:spPr>
          <a:xfrm>
            <a:off x="5147109" y="2002570"/>
            <a:ext cx="708337" cy="246221"/>
          </a:xfrm>
          <a:prstGeom prst="rect">
            <a:avLst/>
          </a:prstGeom>
          <a:noFill/>
        </p:spPr>
        <p:txBody>
          <a:bodyPr wrap="square" rtlCol="0">
            <a:spAutoFit/>
          </a:bodyPr>
          <a:lstStyle/>
          <a:p>
            <a:r>
              <a:rPr lang="en-US" sz="1000" dirty="0">
                <a:solidFill>
                  <a:schemeClr val="accent1">
                    <a:lumMod val="75000"/>
                  </a:schemeClr>
                </a:solidFill>
              </a:rPr>
              <a:t>Floor n</a:t>
            </a:r>
            <a:endParaRPr lang="sr-Latn-RS" sz="1000" dirty="0">
              <a:solidFill>
                <a:schemeClr val="accent1">
                  <a:lumMod val="75000"/>
                </a:schemeClr>
              </a:solidFill>
            </a:endParaRPr>
          </a:p>
        </p:txBody>
      </p:sp>
      <p:sp>
        <p:nvSpPr>
          <p:cNvPr id="236" name="TextBox 235"/>
          <p:cNvSpPr txBox="1"/>
          <p:nvPr/>
        </p:nvSpPr>
        <p:spPr>
          <a:xfrm>
            <a:off x="5147109" y="2709649"/>
            <a:ext cx="708337" cy="246221"/>
          </a:xfrm>
          <a:prstGeom prst="rect">
            <a:avLst/>
          </a:prstGeom>
          <a:noFill/>
        </p:spPr>
        <p:txBody>
          <a:bodyPr wrap="square" rtlCol="0">
            <a:spAutoFit/>
          </a:bodyPr>
          <a:lstStyle/>
          <a:p>
            <a:r>
              <a:rPr lang="en-US" sz="1000" dirty="0">
                <a:solidFill>
                  <a:schemeClr val="accent1">
                    <a:lumMod val="75000"/>
                  </a:schemeClr>
                </a:solidFill>
              </a:rPr>
              <a:t>Floor 3</a:t>
            </a:r>
            <a:endParaRPr lang="sr-Latn-RS" sz="1000" dirty="0">
              <a:solidFill>
                <a:schemeClr val="accent1">
                  <a:lumMod val="75000"/>
                </a:schemeClr>
              </a:solidFill>
            </a:endParaRPr>
          </a:p>
        </p:txBody>
      </p:sp>
      <p:sp>
        <p:nvSpPr>
          <p:cNvPr id="237" name="TextBox 236"/>
          <p:cNvSpPr txBox="1"/>
          <p:nvPr/>
        </p:nvSpPr>
        <p:spPr>
          <a:xfrm>
            <a:off x="5147109" y="3486097"/>
            <a:ext cx="708337" cy="246221"/>
          </a:xfrm>
          <a:prstGeom prst="rect">
            <a:avLst/>
          </a:prstGeom>
          <a:noFill/>
        </p:spPr>
        <p:txBody>
          <a:bodyPr wrap="square" rtlCol="0">
            <a:spAutoFit/>
          </a:bodyPr>
          <a:lstStyle/>
          <a:p>
            <a:r>
              <a:rPr lang="en-US" sz="1000" dirty="0">
                <a:solidFill>
                  <a:schemeClr val="accent1">
                    <a:lumMod val="75000"/>
                  </a:schemeClr>
                </a:solidFill>
              </a:rPr>
              <a:t>Floor 2</a:t>
            </a:r>
            <a:endParaRPr lang="sr-Latn-RS" sz="1000" dirty="0">
              <a:solidFill>
                <a:schemeClr val="accent1">
                  <a:lumMod val="75000"/>
                </a:schemeClr>
              </a:solidFill>
            </a:endParaRPr>
          </a:p>
        </p:txBody>
      </p:sp>
      <p:sp>
        <p:nvSpPr>
          <p:cNvPr id="239" name="TextBox 238"/>
          <p:cNvSpPr txBox="1"/>
          <p:nvPr/>
        </p:nvSpPr>
        <p:spPr>
          <a:xfrm>
            <a:off x="5154244" y="4131740"/>
            <a:ext cx="708337" cy="246221"/>
          </a:xfrm>
          <a:prstGeom prst="rect">
            <a:avLst/>
          </a:prstGeom>
          <a:noFill/>
        </p:spPr>
        <p:txBody>
          <a:bodyPr wrap="square" rtlCol="0">
            <a:spAutoFit/>
          </a:bodyPr>
          <a:lstStyle/>
          <a:p>
            <a:r>
              <a:rPr lang="en-US" sz="1000" dirty="0">
                <a:solidFill>
                  <a:schemeClr val="accent1">
                    <a:lumMod val="75000"/>
                  </a:schemeClr>
                </a:solidFill>
              </a:rPr>
              <a:t>Floor 1</a:t>
            </a:r>
            <a:endParaRPr lang="sr-Latn-RS" sz="1000" dirty="0">
              <a:solidFill>
                <a:schemeClr val="accent1">
                  <a:lumMod val="75000"/>
                </a:schemeClr>
              </a:solidFill>
            </a:endParaRPr>
          </a:p>
        </p:txBody>
      </p:sp>
      <p:sp>
        <p:nvSpPr>
          <p:cNvPr id="242" name="Title 27"/>
          <p:cNvSpPr txBox="1">
            <a:spLocks/>
          </p:cNvSpPr>
          <p:nvPr/>
        </p:nvSpPr>
        <p:spPr>
          <a:xfrm>
            <a:off x="5857102" y="4273421"/>
            <a:ext cx="962848" cy="707886"/>
          </a:xfrm>
          <a:prstGeom prst="rect">
            <a:avLst/>
          </a:prstGeom>
        </p:spPr>
        <p:txBody>
          <a:bodyPr wrap="square">
            <a:spAutoFit/>
          </a:bodyPr>
          <a:lstStyle>
            <a:lvl1pPr algn="ctr" rtl="0" hangingPunct="0">
              <a:tabLst/>
              <a:defRPr lang="x-none" sz="4790" b="0" i="0" u="none" strike="noStrike" kern="1200">
                <a:ln>
                  <a:noFill/>
                </a:ln>
                <a:latin typeface="Arial" pitchFamily="18"/>
                <a:ea typeface="Arial Unicode MS" pitchFamily="2"/>
                <a:cs typeface="Arial Unicode MS" pitchFamily="2"/>
              </a:defRPr>
            </a:lvl1pPr>
          </a:lstStyle>
          <a:p>
            <a:pPr algn="l"/>
            <a:r>
              <a:rPr lang="en-US" sz="1000" dirty="0">
                <a:solidFill>
                  <a:srgbClr val="333333"/>
                </a:solidFill>
                <a:latin typeface="+mj-lt"/>
                <a:cs typeface="Calibri"/>
              </a:rPr>
              <a:t>Control and Command Centre (Operator)</a:t>
            </a:r>
          </a:p>
        </p:txBody>
      </p:sp>
      <p:sp>
        <p:nvSpPr>
          <p:cNvPr id="244" name="Rectangle 243"/>
          <p:cNvSpPr/>
          <p:nvPr/>
        </p:nvSpPr>
        <p:spPr>
          <a:xfrm>
            <a:off x="5154244" y="5457953"/>
            <a:ext cx="6792531" cy="830997"/>
          </a:xfrm>
          <a:prstGeom prst="rect">
            <a:avLst/>
          </a:prstGeom>
        </p:spPr>
        <p:txBody>
          <a:bodyPr wrap="square">
            <a:spAutoFit/>
          </a:bodyPr>
          <a:lstStyle/>
          <a:p>
            <a:pPr marL="285750" indent="-285750">
              <a:buFont typeface="Arial"/>
              <a:buChar char="•"/>
            </a:pPr>
            <a:r>
              <a:rPr lang="en-US" sz="1200" kern="0" dirty="0">
                <a:solidFill>
                  <a:srgbClr val="000000"/>
                </a:solidFill>
                <a:latin typeface="+mj-lt"/>
                <a:ea typeface="Verdana" pitchFamily="34" charset="0"/>
                <a:cs typeface="Calibri"/>
              </a:rPr>
              <a:t>Saving  on the Power Infrastructure</a:t>
            </a:r>
          </a:p>
          <a:p>
            <a:pPr marL="285750" indent="-285750">
              <a:buFont typeface="Arial"/>
              <a:buChar char="•"/>
            </a:pPr>
            <a:r>
              <a:rPr lang="en-US" sz="1200" kern="0" dirty="0">
                <a:solidFill>
                  <a:srgbClr val="000000"/>
                </a:solidFill>
                <a:latin typeface="+mj-lt"/>
                <a:ea typeface="Verdana" pitchFamily="34" charset="0"/>
                <a:cs typeface="Calibri"/>
              </a:rPr>
              <a:t>Separate VLAN  for RMS</a:t>
            </a:r>
          </a:p>
          <a:p>
            <a:pPr marL="285750" indent="-285750">
              <a:buFont typeface="Arial"/>
              <a:buChar char="•"/>
            </a:pPr>
            <a:endParaRPr lang="en-US" sz="1200" kern="0" dirty="0">
              <a:solidFill>
                <a:srgbClr val="000000"/>
              </a:solidFill>
              <a:latin typeface="+mj-lt"/>
              <a:ea typeface="Verdana" pitchFamily="34" charset="0"/>
              <a:cs typeface="Calibri"/>
            </a:endParaRPr>
          </a:p>
          <a:p>
            <a:pPr marL="285750" indent="-285750">
              <a:buFont typeface="Arial"/>
              <a:buChar char="•"/>
            </a:pPr>
            <a:endParaRPr lang="en-US" sz="1200" kern="0" dirty="0">
              <a:solidFill>
                <a:srgbClr val="000000"/>
              </a:solidFill>
              <a:latin typeface="+mj-lt"/>
              <a:ea typeface="Verdana" pitchFamily="34" charset="0"/>
              <a:cs typeface="Calibri"/>
            </a:endParaRPr>
          </a:p>
        </p:txBody>
      </p:sp>
      <p:sp>
        <p:nvSpPr>
          <p:cNvPr id="246" name="Title 28"/>
          <p:cNvSpPr txBox="1">
            <a:spLocks/>
          </p:cNvSpPr>
          <p:nvPr/>
        </p:nvSpPr>
        <p:spPr>
          <a:xfrm>
            <a:off x="7646723" y="4543249"/>
            <a:ext cx="966690" cy="415498"/>
          </a:xfrm>
          <a:prstGeom prst="rect">
            <a:avLst/>
          </a:prstGeom>
        </p:spPr>
        <p:txBody>
          <a:bodyPr wrap="square">
            <a:spAutoFit/>
          </a:bodyPr>
          <a:lstStyle>
            <a:lvl1pPr algn="ctr" rtl="0" hangingPunct="0">
              <a:tabLst/>
              <a:defRPr lang="x-none" sz="4790" b="0" i="0" u="none" strike="noStrike" kern="1200">
                <a:ln>
                  <a:noFill/>
                </a:ln>
                <a:latin typeface="Arial" pitchFamily="18"/>
                <a:ea typeface="Arial Unicode MS" pitchFamily="2"/>
                <a:cs typeface="Arial Unicode MS" pitchFamily="2"/>
              </a:defRPr>
            </a:lvl1pPr>
          </a:lstStyle>
          <a:p>
            <a:r>
              <a:rPr lang="en-US" sz="1050" dirty="0">
                <a:solidFill>
                  <a:srgbClr val="333333"/>
                </a:solidFill>
                <a:latin typeface="+mj-lt"/>
                <a:cs typeface="Calibri"/>
              </a:rPr>
              <a:t>MDF</a:t>
            </a:r>
          </a:p>
          <a:p>
            <a:r>
              <a:rPr lang="en-US" sz="1050" dirty="0">
                <a:solidFill>
                  <a:srgbClr val="333333"/>
                </a:solidFill>
                <a:latin typeface="+mj-lt"/>
                <a:cs typeface="Calibri"/>
              </a:rPr>
              <a:t>(Server Room)</a:t>
            </a:r>
          </a:p>
        </p:txBody>
      </p:sp>
      <p:pic>
        <p:nvPicPr>
          <p:cNvPr id="247" name="Picture 2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3600" y="4509758"/>
            <a:ext cx="376186" cy="376186"/>
          </a:xfrm>
          <a:prstGeom prst="rect">
            <a:avLst/>
          </a:prstGeom>
        </p:spPr>
      </p:pic>
      <p:pic>
        <p:nvPicPr>
          <p:cNvPr id="248" name="Picture 2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5470" y="4231400"/>
            <a:ext cx="403456" cy="403456"/>
          </a:xfrm>
          <a:prstGeom prst="rect">
            <a:avLst/>
          </a:prstGeom>
        </p:spPr>
      </p:pic>
      <p:pic>
        <p:nvPicPr>
          <p:cNvPr id="249" name="Picture 2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53800" y="4430717"/>
            <a:ext cx="438117" cy="457833"/>
          </a:xfrm>
          <a:prstGeom prst="rect">
            <a:avLst/>
          </a:prstGeom>
        </p:spPr>
      </p:pic>
      <p:pic>
        <p:nvPicPr>
          <p:cNvPr id="250" name="Picture 2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21514" y="4334454"/>
            <a:ext cx="485184" cy="485184"/>
          </a:xfrm>
          <a:prstGeom prst="rect">
            <a:avLst/>
          </a:prstGeom>
        </p:spPr>
      </p:pic>
      <p:sp>
        <p:nvSpPr>
          <p:cNvPr id="251" name="Title 19"/>
          <p:cNvSpPr txBox="1">
            <a:spLocks/>
          </p:cNvSpPr>
          <p:nvPr/>
        </p:nvSpPr>
        <p:spPr>
          <a:xfrm>
            <a:off x="9325409" y="1543044"/>
            <a:ext cx="1338340" cy="230832"/>
          </a:xfrm>
          <a:prstGeom prst="rect">
            <a:avLst/>
          </a:prstGeom>
        </p:spPr>
        <p:txBody>
          <a:bodyPr wrap="square">
            <a:spAutoFit/>
          </a:bodyPr>
          <a:lstStyle>
            <a:lvl1pPr algn="ctr" rtl="0" hangingPunct="0">
              <a:tabLst/>
              <a:defRPr lang="x-none" sz="4790" b="0" i="0" u="none" strike="noStrike" kern="1200">
                <a:ln>
                  <a:noFill/>
                </a:ln>
                <a:latin typeface="Arial" pitchFamily="18"/>
                <a:ea typeface="Arial Unicode MS" pitchFamily="2"/>
                <a:cs typeface="Arial Unicode MS" pitchFamily="2"/>
              </a:defRPr>
            </a:lvl1pPr>
          </a:lstStyle>
          <a:p>
            <a:r>
              <a:rPr lang="en-US" sz="900" dirty="0">
                <a:solidFill>
                  <a:schemeClr val="accent1">
                    <a:lumMod val="75000"/>
                  </a:schemeClr>
                </a:solidFill>
                <a:latin typeface="+mj-lt"/>
                <a:cs typeface="Calibri"/>
              </a:rPr>
              <a:t>Telephone Room</a:t>
            </a:r>
          </a:p>
        </p:txBody>
      </p:sp>
      <p:cxnSp>
        <p:nvCxnSpPr>
          <p:cNvPr id="10" name="Straight Connector 9"/>
          <p:cNvCxnSpPr/>
          <p:nvPr/>
        </p:nvCxnSpPr>
        <p:spPr>
          <a:xfrm flipH="1" flipV="1">
            <a:off x="12389224" y="2357718"/>
            <a:ext cx="34175" cy="7754"/>
          </a:xfrm>
          <a:prstGeom prst="line">
            <a:avLst/>
          </a:prstGeom>
        </p:spPr>
        <p:style>
          <a:lnRef idx="1">
            <a:schemeClr val="accent1"/>
          </a:lnRef>
          <a:fillRef idx="0">
            <a:schemeClr val="accent1"/>
          </a:fillRef>
          <a:effectRef idx="0">
            <a:schemeClr val="accent1"/>
          </a:effectRef>
          <a:fontRef idx="minor">
            <a:schemeClr val="tx1"/>
          </a:fontRef>
        </p:style>
      </p:cxnSp>
      <p:sp>
        <p:nvSpPr>
          <p:cNvPr id="255" name="Title 30"/>
          <p:cNvSpPr txBox="1">
            <a:spLocks/>
          </p:cNvSpPr>
          <p:nvPr/>
        </p:nvSpPr>
        <p:spPr>
          <a:xfrm rot="5400000">
            <a:off x="9892698" y="2675286"/>
            <a:ext cx="1780039" cy="261610"/>
          </a:xfrm>
          <a:prstGeom prst="rect">
            <a:avLst/>
          </a:prstGeom>
        </p:spPr>
        <p:txBody>
          <a:bodyPr wrap="square">
            <a:spAutoFit/>
          </a:bodyPr>
          <a:lstStyle>
            <a:lvl1pPr algn="ctr" rtl="0" hangingPunct="0">
              <a:tabLst/>
              <a:defRPr lang="x-none" sz="4790" b="0" i="0" u="none" strike="noStrike" kern="1200">
                <a:ln>
                  <a:noFill/>
                </a:ln>
                <a:latin typeface="Arial" pitchFamily="18"/>
                <a:ea typeface="Arial Unicode MS" pitchFamily="2"/>
                <a:cs typeface="Arial Unicode MS" pitchFamily="2"/>
              </a:defRPr>
            </a:lvl1pPr>
          </a:lstStyle>
          <a:p>
            <a:r>
              <a:rPr lang="en-US" sz="1100" dirty="0">
                <a:solidFill>
                  <a:srgbClr val="333333"/>
                </a:solidFill>
                <a:latin typeface="+mj-lt"/>
                <a:cs typeface="Calibri"/>
              </a:rPr>
              <a:t>Fiber Network Backbone</a:t>
            </a:r>
          </a:p>
        </p:txBody>
      </p:sp>
      <p:cxnSp>
        <p:nvCxnSpPr>
          <p:cNvPr id="14" name="Straight Connector 13"/>
          <p:cNvCxnSpPr>
            <a:cxnSpLocks/>
          </p:cNvCxnSpPr>
          <p:nvPr/>
        </p:nvCxnSpPr>
        <p:spPr>
          <a:xfrm flipH="1">
            <a:off x="6877655" y="4981307"/>
            <a:ext cx="37799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6883806" y="4916259"/>
            <a:ext cx="0" cy="701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920701" y="4393350"/>
            <a:ext cx="14873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974508" y="4593983"/>
            <a:ext cx="4200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6045729" y="2455890"/>
            <a:ext cx="34522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493205" y="2084403"/>
            <a:ext cx="0" cy="369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045729" y="2276001"/>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a:cxnSpLocks/>
          </p:cNvCxnSpPr>
          <p:nvPr/>
        </p:nvCxnSpPr>
        <p:spPr>
          <a:xfrm flipV="1">
            <a:off x="6948988" y="2274093"/>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a:cxnSpLocks/>
          </p:cNvCxnSpPr>
          <p:nvPr/>
        </p:nvCxnSpPr>
        <p:spPr>
          <a:xfrm flipV="1">
            <a:off x="7834524" y="2264857"/>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a:cxnSpLocks/>
          </p:cNvCxnSpPr>
          <p:nvPr/>
        </p:nvCxnSpPr>
        <p:spPr>
          <a:xfrm flipV="1">
            <a:off x="8837773" y="2268617"/>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0" name="Straight Connector 259"/>
          <p:cNvCxnSpPr>
            <a:cxnSpLocks/>
          </p:cNvCxnSpPr>
          <p:nvPr/>
        </p:nvCxnSpPr>
        <p:spPr>
          <a:xfrm>
            <a:off x="10435311" y="2094503"/>
            <a:ext cx="214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4" name="Straight Connector 263"/>
          <p:cNvCxnSpPr>
            <a:cxnSpLocks/>
          </p:cNvCxnSpPr>
          <p:nvPr/>
        </p:nvCxnSpPr>
        <p:spPr>
          <a:xfrm>
            <a:off x="9492230" y="2082953"/>
            <a:ext cx="214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a:cxnSpLocks/>
          </p:cNvCxnSpPr>
          <p:nvPr/>
        </p:nvCxnSpPr>
        <p:spPr>
          <a:xfrm>
            <a:off x="6051979" y="3218754"/>
            <a:ext cx="34522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V="1">
            <a:off x="9499455" y="2847267"/>
            <a:ext cx="0" cy="369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6051979" y="3038865"/>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a:cxnSpLocks/>
          </p:cNvCxnSpPr>
          <p:nvPr/>
        </p:nvCxnSpPr>
        <p:spPr>
          <a:xfrm flipV="1">
            <a:off x="6955238" y="3036957"/>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a:cxnSpLocks/>
          </p:cNvCxnSpPr>
          <p:nvPr/>
        </p:nvCxnSpPr>
        <p:spPr>
          <a:xfrm flipV="1">
            <a:off x="7840774" y="3027721"/>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3" name="Straight Connector 272"/>
          <p:cNvCxnSpPr>
            <a:cxnSpLocks/>
          </p:cNvCxnSpPr>
          <p:nvPr/>
        </p:nvCxnSpPr>
        <p:spPr>
          <a:xfrm flipV="1">
            <a:off x="8844023" y="3031481"/>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4" name="Straight Connector 273"/>
          <p:cNvCxnSpPr>
            <a:cxnSpLocks/>
          </p:cNvCxnSpPr>
          <p:nvPr/>
        </p:nvCxnSpPr>
        <p:spPr>
          <a:xfrm>
            <a:off x="10441561" y="2857367"/>
            <a:ext cx="214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5" name="Straight Connector 274"/>
          <p:cNvCxnSpPr>
            <a:cxnSpLocks/>
          </p:cNvCxnSpPr>
          <p:nvPr/>
        </p:nvCxnSpPr>
        <p:spPr>
          <a:xfrm>
            <a:off x="9498480" y="2845817"/>
            <a:ext cx="214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a:cxnSpLocks/>
          </p:cNvCxnSpPr>
          <p:nvPr/>
        </p:nvCxnSpPr>
        <p:spPr>
          <a:xfrm>
            <a:off x="6045729" y="4022192"/>
            <a:ext cx="34522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9493205" y="3650705"/>
            <a:ext cx="0" cy="3692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6045729" y="3842303"/>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1" name="Straight Connector 280"/>
          <p:cNvCxnSpPr>
            <a:cxnSpLocks/>
          </p:cNvCxnSpPr>
          <p:nvPr/>
        </p:nvCxnSpPr>
        <p:spPr>
          <a:xfrm flipV="1">
            <a:off x="6948988" y="3840395"/>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p:cNvCxnSpPr>
            <a:cxnSpLocks/>
          </p:cNvCxnSpPr>
          <p:nvPr/>
        </p:nvCxnSpPr>
        <p:spPr>
          <a:xfrm flipV="1">
            <a:off x="7834524" y="3831159"/>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3" name="Straight Connector 282"/>
          <p:cNvCxnSpPr>
            <a:cxnSpLocks/>
          </p:cNvCxnSpPr>
          <p:nvPr/>
        </p:nvCxnSpPr>
        <p:spPr>
          <a:xfrm flipV="1">
            <a:off x="8837773" y="3834919"/>
            <a:ext cx="0" cy="177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a:cxnSpLocks/>
          </p:cNvCxnSpPr>
          <p:nvPr/>
        </p:nvCxnSpPr>
        <p:spPr>
          <a:xfrm>
            <a:off x="10435311" y="3660805"/>
            <a:ext cx="214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5" name="Straight Connector 284"/>
          <p:cNvCxnSpPr>
            <a:cxnSpLocks/>
          </p:cNvCxnSpPr>
          <p:nvPr/>
        </p:nvCxnSpPr>
        <p:spPr>
          <a:xfrm>
            <a:off x="9492230" y="3649255"/>
            <a:ext cx="214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flipV="1">
            <a:off x="10657590" y="2098901"/>
            <a:ext cx="0" cy="288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flipH="1" flipV="1">
            <a:off x="10659370" y="3653465"/>
            <a:ext cx="366679" cy="1"/>
          </a:xfrm>
          <a:prstGeom prst="line">
            <a:avLst/>
          </a:prstGeom>
        </p:spPr>
        <p:style>
          <a:lnRef idx="1">
            <a:schemeClr val="accent1"/>
          </a:lnRef>
          <a:fillRef idx="0">
            <a:schemeClr val="accent1"/>
          </a:fillRef>
          <a:effectRef idx="0">
            <a:schemeClr val="accent1"/>
          </a:effectRef>
          <a:fontRef idx="minor">
            <a:schemeClr val="tx1"/>
          </a:fontRef>
        </p:style>
      </p:cxnSp>
      <p:pic>
        <p:nvPicPr>
          <p:cNvPr id="288" name="Picture 2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51091" y="1788463"/>
            <a:ext cx="817503" cy="601682"/>
          </a:xfrm>
          <a:prstGeom prst="rect">
            <a:avLst/>
          </a:prstGeom>
        </p:spPr>
      </p:pic>
      <p:pic>
        <p:nvPicPr>
          <p:cNvPr id="111" name="Picture 110"/>
          <p:cNvPicPr>
            <a:picLocks noChangeAspect="1"/>
          </p:cNvPicPr>
          <p:nvPr/>
        </p:nvPicPr>
        <p:blipFill>
          <a:blip r:embed="rId13"/>
          <a:stretch>
            <a:fillRect/>
          </a:stretch>
        </p:blipFill>
        <p:spPr>
          <a:xfrm>
            <a:off x="9685769" y="2504313"/>
            <a:ext cx="816935" cy="603556"/>
          </a:xfrm>
          <a:prstGeom prst="rect">
            <a:avLst/>
          </a:prstGeom>
        </p:spPr>
      </p:pic>
      <p:pic>
        <p:nvPicPr>
          <p:cNvPr id="112" name="Picture 111"/>
          <p:cNvPicPr>
            <a:picLocks noChangeAspect="1"/>
          </p:cNvPicPr>
          <p:nvPr/>
        </p:nvPicPr>
        <p:blipFill>
          <a:blip r:embed="rId13"/>
          <a:stretch>
            <a:fillRect/>
          </a:stretch>
        </p:blipFill>
        <p:spPr>
          <a:xfrm>
            <a:off x="9685769" y="3269538"/>
            <a:ext cx="816935" cy="603556"/>
          </a:xfrm>
          <a:prstGeom prst="rect">
            <a:avLst/>
          </a:prstGeom>
        </p:spPr>
      </p:pic>
    </p:spTree>
    <p:extLst>
      <p:ext uri="{BB962C8B-B14F-4D97-AF65-F5344CB8AC3E}">
        <p14:creationId xmlns:p14="http://schemas.microsoft.com/office/powerpoint/2010/main" val="52445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Corridor Status Panel</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2389224" y="2357718"/>
            <a:ext cx="34175" cy="775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38325" y="1631576"/>
            <a:ext cx="4472828" cy="4345223"/>
          </a:xfrm>
          <a:prstGeom prst="rect">
            <a:avLst/>
          </a:prstGeom>
          <a:noFill/>
        </p:spPr>
        <p:txBody>
          <a:bodyPr wrap="square" tIns="36000" rtlCol="0">
            <a:spAutoFit/>
          </a:bodyPr>
          <a:lstStyle/>
          <a:p>
            <a:pPr algn="just"/>
            <a:r>
              <a:rPr lang="en-US" sz="1400" dirty="0">
                <a:latin typeface="+mj-lt"/>
              </a:rPr>
              <a:t>Status Panel is programmable card reader device designed for hotels. Its intended usage is to be placed in corridor beside room door. The device can provide additional functionality thanks to the one pushbutton and 4 LED indicators. The device can communicate with </a:t>
            </a:r>
            <a:r>
              <a:rPr lang="en-US" sz="1400" dirty="0" err="1">
                <a:latin typeface="+mj-lt"/>
              </a:rPr>
              <a:t>Mifare</a:t>
            </a:r>
            <a:r>
              <a:rPr lang="en-US" sz="1400" dirty="0">
                <a:latin typeface="+mj-lt"/>
              </a:rPr>
              <a:t> 1K RFID cards.</a:t>
            </a:r>
          </a:p>
          <a:p>
            <a:pPr algn="just"/>
            <a:endParaRPr lang="en-US" sz="1400" dirty="0">
              <a:latin typeface="+mj-lt"/>
            </a:endParaRP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Supports </a:t>
            </a:r>
            <a:r>
              <a:rPr lang="en-US" sz="1400" dirty="0" err="1">
                <a:solidFill>
                  <a:schemeClr val="accent1">
                    <a:lumMod val="75000"/>
                  </a:schemeClr>
                </a:solidFill>
                <a:latin typeface="+mj-lt"/>
              </a:rPr>
              <a:t>Mifare</a:t>
            </a:r>
            <a:r>
              <a:rPr lang="en-US" sz="1400" dirty="0">
                <a:solidFill>
                  <a:schemeClr val="accent1">
                    <a:lumMod val="75000"/>
                  </a:schemeClr>
                </a:solidFill>
                <a:latin typeface="+mj-lt"/>
              </a:rPr>
              <a:t> 1K RFID card</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Additional functionality provided by pushbutton and LED indicators</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Configuration, programming and debugging is done using PC based tool through USB port</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Resource sharing between controllers through BACnet network. Sharing of the data is performed without intervention of the supervisory system</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Jumper selectable standard polarizing and termination resistors on RS485 terminal</a:t>
            </a:r>
            <a:endParaRPr lang="sr-Latn-RS" sz="1400" dirty="0">
              <a:solidFill>
                <a:schemeClr val="accent1">
                  <a:lumMod val="75000"/>
                </a:schemeClr>
              </a:solidFill>
              <a:latin typeface="+mj-lt"/>
            </a:endParaRPr>
          </a:p>
          <a:p>
            <a:pPr algn="just"/>
            <a:endParaRPr lang="en-US" sz="14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662" y="1837893"/>
            <a:ext cx="4239702" cy="33324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spTree>
    <p:extLst>
      <p:ext uri="{BB962C8B-B14F-4D97-AF65-F5344CB8AC3E}">
        <p14:creationId xmlns:p14="http://schemas.microsoft.com/office/powerpoint/2010/main" val="211437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Card Holder</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2389224" y="2357718"/>
            <a:ext cx="34175" cy="7754"/>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662" y="1817514"/>
            <a:ext cx="4242825" cy="333147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extBox 8"/>
          <p:cNvSpPr txBox="1"/>
          <p:nvPr/>
        </p:nvSpPr>
        <p:spPr>
          <a:xfrm>
            <a:off x="1838325" y="1631576"/>
            <a:ext cx="4472828" cy="4355038"/>
          </a:xfrm>
          <a:prstGeom prst="rect">
            <a:avLst/>
          </a:prstGeom>
          <a:noFill/>
        </p:spPr>
        <p:txBody>
          <a:bodyPr wrap="square" rtlCol="0">
            <a:spAutoFit/>
          </a:bodyPr>
          <a:lstStyle/>
          <a:p>
            <a:pPr algn="just"/>
            <a:r>
              <a:rPr lang="en-US" sz="1400" dirty="0">
                <a:latin typeface="+mj-lt"/>
              </a:rPr>
              <a:t>Card Holder is a programmable device designed for hotels. Its intended usage is to be placed in the room entrance near the door. The gap for card has backlight. The device can communicate with </a:t>
            </a:r>
            <a:r>
              <a:rPr lang="en-US" sz="1400" dirty="0" err="1">
                <a:latin typeface="+mj-lt"/>
              </a:rPr>
              <a:t>Mifare</a:t>
            </a:r>
            <a:r>
              <a:rPr lang="en-US" sz="1400" dirty="0">
                <a:latin typeface="+mj-lt"/>
              </a:rPr>
              <a:t> 1K RFID cards.</a:t>
            </a:r>
          </a:p>
          <a:p>
            <a:pPr algn="just"/>
            <a:endParaRPr lang="en-US" sz="1400" dirty="0">
              <a:latin typeface="+mj-lt"/>
            </a:endParaRP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Supports </a:t>
            </a:r>
            <a:r>
              <a:rPr lang="en-US" sz="1400" dirty="0" err="1">
                <a:solidFill>
                  <a:schemeClr val="accent1">
                    <a:lumMod val="75000"/>
                  </a:schemeClr>
                </a:solidFill>
                <a:latin typeface="+mj-lt"/>
              </a:rPr>
              <a:t>Mifare</a:t>
            </a:r>
            <a:r>
              <a:rPr lang="en-US" sz="1400" dirty="0">
                <a:solidFill>
                  <a:schemeClr val="accent1">
                    <a:lumMod val="75000"/>
                  </a:schemeClr>
                </a:solidFill>
                <a:latin typeface="+mj-lt"/>
              </a:rPr>
              <a:t> 1K RFID cards</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Card gap has backlight</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Configuration, programming and debugging is done using PC based tool through USB port</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Resource sharing between controllers through BACnet network. Sharing of the data is performed without intervention of the supervisory system</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Jumper selectable standard polarizing and termination resistors on RS485 terminal</a:t>
            </a:r>
            <a:endParaRPr lang="sr-Latn-RS" sz="1400" dirty="0">
              <a:solidFill>
                <a:schemeClr val="accent1">
                  <a:lumMod val="75000"/>
                </a:schemeClr>
              </a:solidFill>
              <a:latin typeface="+mj-lt"/>
            </a:endParaRPr>
          </a:p>
          <a:p>
            <a:pPr algn="just"/>
            <a:endParaRPr lang="en-US" sz="1400" dirty="0">
              <a:latin typeface="+mj-lt"/>
            </a:endParaRPr>
          </a:p>
          <a:p>
            <a:pPr algn="just"/>
            <a:endParaRPr lang="en-US" sz="1400" dirty="0">
              <a:latin typeface="+mj-lt"/>
            </a:endParaRPr>
          </a:p>
          <a:p>
            <a:pPr algn="just"/>
            <a:endParaRPr lang="en-US" sz="1400" dirty="0">
              <a:latin typeface="+mj-lt"/>
            </a:endParaRPr>
          </a:p>
          <a:p>
            <a:pPr algn="just"/>
            <a:endParaRPr lang="sr-Latn-RS" sz="1400" dirty="0">
              <a:latin typeface="+mj-lt"/>
            </a:endParaRPr>
          </a:p>
        </p:txBody>
      </p:sp>
    </p:spTree>
    <p:extLst>
      <p:ext uri="{BB962C8B-B14F-4D97-AF65-F5344CB8AC3E}">
        <p14:creationId xmlns:p14="http://schemas.microsoft.com/office/powerpoint/2010/main" val="47654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Thermostat</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2389224" y="2357718"/>
            <a:ext cx="34175" cy="7754"/>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824" y="1849013"/>
            <a:ext cx="4254874" cy="3344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extBox 6"/>
          <p:cNvSpPr txBox="1"/>
          <p:nvPr/>
        </p:nvSpPr>
        <p:spPr>
          <a:xfrm>
            <a:off x="1838325" y="1782405"/>
            <a:ext cx="4472828" cy="3108543"/>
          </a:xfrm>
          <a:prstGeom prst="rect">
            <a:avLst/>
          </a:prstGeom>
          <a:noFill/>
        </p:spPr>
        <p:txBody>
          <a:bodyPr wrap="square" rtlCol="0">
            <a:spAutoFit/>
          </a:bodyPr>
          <a:lstStyle/>
          <a:p>
            <a:pPr algn="just"/>
            <a:r>
              <a:rPr lang="en-US" sz="1400" dirty="0">
                <a:latin typeface="+mj-lt"/>
              </a:rPr>
              <a:t>Programmable home thermostat can be used for control of various air conditioning and heating systems such as fan coils, split systems etc.  </a:t>
            </a:r>
          </a:p>
          <a:p>
            <a:pPr algn="just"/>
            <a:endParaRPr lang="en-US" sz="1400" dirty="0">
              <a:latin typeface="+mj-lt"/>
            </a:endParaRPr>
          </a:p>
          <a:p>
            <a:pPr algn="just"/>
            <a:r>
              <a:rPr lang="en-US" sz="1400" dirty="0">
                <a:latin typeface="+mj-lt"/>
              </a:rPr>
              <a:t>Device features QVGA (320x240) TFT color display, 10 capacitive keys with two color dimmable backlight and embedded temperature probe.</a:t>
            </a:r>
          </a:p>
          <a:p>
            <a:pPr algn="just"/>
            <a:endParaRPr lang="en-US" sz="1400" dirty="0">
              <a:latin typeface="+mj-lt"/>
            </a:endParaRPr>
          </a:p>
          <a:p>
            <a:pPr algn="just"/>
            <a:r>
              <a:rPr lang="en-US" sz="1400" dirty="0">
                <a:latin typeface="+mj-lt"/>
              </a:rPr>
              <a:t>The device communicates with the rest of the system using RS485 port.</a:t>
            </a:r>
          </a:p>
          <a:p>
            <a:pPr algn="just"/>
            <a:endParaRPr lang="en-US" sz="1400" dirty="0">
              <a:latin typeface="+mj-lt"/>
            </a:endParaRPr>
          </a:p>
          <a:p>
            <a:pPr algn="just"/>
            <a:r>
              <a:rPr lang="en-US" sz="1400" dirty="0">
                <a:latin typeface="+mj-lt"/>
              </a:rPr>
              <a:t>The device can provide additional functionality thanks to a collection of analog and digital inputs and outputs.</a:t>
            </a:r>
          </a:p>
          <a:p>
            <a:pPr algn="just"/>
            <a:endParaRPr lang="sr-Latn-RS" sz="1400" dirty="0">
              <a:latin typeface="+mj-lt"/>
            </a:endParaRPr>
          </a:p>
        </p:txBody>
      </p:sp>
    </p:spTree>
    <p:extLst>
      <p:ext uri="{BB962C8B-B14F-4D97-AF65-F5344CB8AC3E}">
        <p14:creationId xmlns:p14="http://schemas.microsoft.com/office/powerpoint/2010/main" val="192999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Thermostat</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2389224" y="2357718"/>
            <a:ext cx="34175" cy="775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9341" y="1830109"/>
            <a:ext cx="4258146" cy="334331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extBox 6"/>
          <p:cNvSpPr txBox="1"/>
          <p:nvPr/>
        </p:nvSpPr>
        <p:spPr>
          <a:xfrm>
            <a:off x="1838325" y="1830109"/>
            <a:ext cx="4472828" cy="4001095"/>
          </a:xfrm>
          <a:prstGeom prst="rect">
            <a:avLst/>
          </a:prstGeom>
          <a:noFill/>
        </p:spPr>
        <p:txBody>
          <a:bodyPr wrap="square" rtlCol="0">
            <a:spAutoFit/>
          </a:bodyPr>
          <a:lstStyle/>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Color display</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10 capacitive keys with bicolor backlight</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Embedded temperature probe</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High level of flexibility thanks to a wide range of IO resources</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Configuration, programming and debugging is done using PC based tool through USB port</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Resource sharing between controllers through BACnet network. Sharing of the data is performed without intervention of the supervisory system</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Jumper selectable standard polarizing and termination resistors on RS485 terminal</a:t>
            </a:r>
          </a:p>
          <a:p>
            <a:pPr algn="just"/>
            <a:endParaRPr lang="en-US" sz="1400" dirty="0">
              <a:latin typeface="+mj-lt"/>
            </a:endParaRPr>
          </a:p>
          <a:p>
            <a:pPr algn="just"/>
            <a:endParaRPr lang="en-US" sz="1400" dirty="0">
              <a:latin typeface="+mj-lt"/>
            </a:endParaRPr>
          </a:p>
          <a:p>
            <a:pPr algn="just"/>
            <a:endParaRPr lang="en-US" sz="1400" dirty="0">
              <a:latin typeface="+mj-lt"/>
            </a:endParaRPr>
          </a:p>
          <a:p>
            <a:pPr algn="just"/>
            <a:endParaRPr lang="sr-Latn-RS" sz="1400" dirty="0">
              <a:latin typeface="+mj-lt"/>
            </a:endParaRPr>
          </a:p>
        </p:txBody>
      </p:sp>
    </p:spTree>
    <p:extLst>
      <p:ext uri="{BB962C8B-B14F-4D97-AF65-F5344CB8AC3E}">
        <p14:creationId xmlns:p14="http://schemas.microsoft.com/office/powerpoint/2010/main" val="276400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Eco Comfort</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2389224" y="2357718"/>
            <a:ext cx="34175" cy="7754"/>
          </a:xfrm>
          <a:prstGeom prst="line">
            <a:avLst/>
          </a:prstGeom>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561049" y="2342061"/>
            <a:ext cx="2790794" cy="461665"/>
          </a:xfrm>
          <a:prstGeom prst="rect">
            <a:avLst/>
          </a:prstGeom>
        </p:spPr>
        <p:txBody>
          <a:bodyPr wrap="square">
            <a:spAutoFit/>
          </a:bodyPr>
          <a:lstStyle/>
          <a:p>
            <a:pPr lvl="0" algn="ctr"/>
            <a:r>
              <a:rPr lang="en-US" sz="1200" dirty="0">
                <a:latin typeface="+mj-lt"/>
                <a:ea typeface="Verdana" pitchFamily="34" charset="0"/>
                <a:cs typeface="Calibri"/>
              </a:rPr>
              <a:t>Long Term Room Vacancy </a:t>
            </a:r>
          </a:p>
          <a:p>
            <a:pPr lvl="0" algn="ctr"/>
            <a:r>
              <a:rPr lang="en-US" sz="1200" dirty="0">
                <a:latin typeface="+mj-lt"/>
                <a:ea typeface="Verdana" pitchFamily="34" charset="0"/>
                <a:cs typeface="Calibri"/>
              </a:rPr>
              <a:t>(more than 2 days)</a:t>
            </a:r>
          </a:p>
        </p:txBody>
      </p:sp>
      <p:sp>
        <p:nvSpPr>
          <p:cNvPr id="31" name="Rectangle 30"/>
          <p:cNvSpPr/>
          <p:nvPr/>
        </p:nvSpPr>
        <p:spPr>
          <a:xfrm>
            <a:off x="5781066" y="2383696"/>
            <a:ext cx="1827552" cy="461665"/>
          </a:xfrm>
          <a:prstGeom prst="rect">
            <a:avLst/>
          </a:prstGeom>
        </p:spPr>
        <p:txBody>
          <a:bodyPr wrap="none">
            <a:spAutoFit/>
          </a:bodyPr>
          <a:lstStyle/>
          <a:p>
            <a:pPr lvl="0" algn="ctr"/>
            <a:r>
              <a:rPr lang="en-US" sz="1200" dirty="0">
                <a:latin typeface="+mj-lt"/>
                <a:ea typeface="Verdana" pitchFamily="34" charset="0"/>
                <a:cs typeface="Calibri"/>
              </a:rPr>
              <a:t>Short Term Room Vacancy </a:t>
            </a:r>
          </a:p>
          <a:p>
            <a:pPr lvl="0" algn="ctr"/>
            <a:r>
              <a:rPr lang="en-US" sz="1200" dirty="0">
                <a:latin typeface="+mj-lt"/>
                <a:ea typeface="Verdana" pitchFamily="34" charset="0"/>
                <a:cs typeface="Calibri"/>
              </a:rPr>
              <a:t>(Within 2 days)</a:t>
            </a:r>
          </a:p>
        </p:txBody>
      </p:sp>
      <p:sp>
        <p:nvSpPr>
          <p:cNvPr id="32" name="Rectangle 31"/>
          <p:cNvSpPr/>
          <p:nvPr/>
        </p:nvSpPr>
        <p:spPr>
          <a:xfrm>
            <a:off x="9779699" y="2381431"/>
            <a:ext cx="1836593" cy="461665"/>
          </a:xfrm>
          <a:prstGeom prst="rect">
            <a:avLst/>
          </a:prstGeom>
        </p:spPr>
        <p:txBody>
          <a:bodyPr wrap="none">
            <a:spAutoFit/>
          </a:bodyPr>
          <a:lstStyle/>
          <a:p>
            <a:pPr algn="ctr"/>
            <a:r>
              <a:rPr lang="en-US" sz="1200" dirty="0">
                <a:latin typeface="+mj-lt"/>
                <a:ea typeface="Verdana" pitchFamily="34" charset="0"/>
                <a:cs typeface="Calibri"/>
              </a:rPr>
              <a:t>Welcome Temperature/</a:t>
            </a:r>
          </a:p>
          <a:p>
            <a:pPr algn="ctr"/>
            <a:r>
              <a:rPr lang="en-US" sz="1200" dirty="0">
                <a:latin typeface="+mj-lt"/>
                <a:ea typeface="Verdana" pitchFamily="34" charset="0"/>
                <a:cs typeface="Calibri"/>
              </a:rPr>
              <a:t> Room Empty Temperature</a:t>
            </a:r>
          </a:p>
        </p:txBody>
      </p:sp>
      <p:sp>
        <p:nvSpPr>
          <p:cNvPr id="33" name="Rectangle 32"/>
          <p:cNvSpPr/>
          <p:nvPr/>
        </p:nvSpPr>
        <p:spPr>
          <a:xfrm>
            <a:off x="9377540" y="5651911"/>
            <a:ext cx="2640910" cy="461665"/>
          </a:xfrm>
          <a:prstGeom prst="rect">
            <a:avLst/>
          </a:prstGeom>
        </p:spPr>
        <p:txBody>
          <a:bodyPr wrap="square">
            <a:spAutoFit/>
          </a:bodyPr>
          <a:lstStyle/>
          <a:p>
            <a:pPr lvl="0" algn="ctr"/>
            <a:r>
              <a:rPr lang="en-US" sz="1200" dirty="0">
                <a:latin typeface="+mj-lt"/>
                <a:ea typeface="Verdana" pitchFamily="34" charset="0"/>
                <a:cs typeface="Calibri"/>
              </a:rPr>
              <a:t>Guest Presence</a:t>
            </a:r>
          </a:p>
          <a:p>
            <a:pPr lvl="0" algn="ctr"/>
            <a:r>
              <a:rPr lang="en-US" sz="1200" dirty="0">
                <a:latin typeface="+mj-lt"/>
                <a:ea typeface="Verdana" pitchFamily="34" charset="0"/>
                <a:cs typeface="Calibri"/>
              </a:rPr>
              <a:t>Comfort Temperature</a:t>
            </a:r>
          </a:p>
        </p:txBody>
      </p:sp>
      <p:sp>
        <p:nvSpPr>
          <p:cNvPr id="34" name="Rectangle 33"/>
          <p:cNvSpPr/>
          <p:nvPr/>
        </p:nvSpPr>
        <p:spPr>
          <a:xfrm>
            <a:off x="4980646" y="5636772"/>
            <a:ext cx="3428392" cy="276999"/>
          </a:xfrm>
          <a:prstGeom prst="rect">
            <a:avLst/>
          </a:prstGeom>
        </p:spPr>
        <p:txBody>
          <a:bodyPr wrap="square">
            <a:spAutoFit/>
          </a:bodyPr>
          <a:lstStyle/>
          <a:p>
            <a:pPr algn="ctr"/>
            <a:r>
              <a:rPr lang="en-US" sz="1200" dirty="0">
                <a:latin typeface="+mj-lt"/>
                <a:ea typeface="Verdana" pitchFamily="34" charset="0"/>
                <a:cs typeface="Calibri"/>
              </a:rPr>
              <a:t>Non-occupancy Temperature</a:t>
            </a:r>
          </a:p>
        </p:txBody>
      </p:sp>
      <p:cxnSp>
        <p:nvCxnSpPr>
          <p:cNvPr id="35" name="Straight Arrow Connector 34"/>
          <p:cNvCxnSpPr/>
          <p:nvPr/>
        </p:nvCxnSpPr>
        <p:spPr>
          <a:xfrm flipH="1">
            <a:off x="4980646" y="4860384"/>
            <a:ext cx="871909" cy="0"/>
          </a:xfrm>
          <a:prstGeom prst="straightConnector1">
            <a:avLst/>
          </a:prstGeom>
          <a:ln w="76200">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330762" y="5652298"/>
            <a:ext cx="3251369" cy="461665"/>
          </a:xfrm>
          <a:prstGeom prst="rect">
            <a:avLst/>
          </a:prstGeom>
        </p:spPr>
        <p:txBody>
          <a:bodyPr wrap="square">
            <a:spAutoFit/>
          </a:bodyPr>
          <a:lstStyle/>
          <a:p>
            <a:pPr lvl="0" algn="ctr"/>
            <a:r>
              <a:rPr lang="en-US" sz="1200" dirty="0">
                <a:latin typeface="+mj-lt"/>
                <a:ea typeface="Verdana" pitchFamily="34" charset="0"/>
                <a:cs typeface="Calibri"/>
              </a:rPr>
              <a:t>Room Vacancy  Temperature </a:t>
            </a:r>
          </a:p>
          <a:p>
            <a:pPr lvl="0" algn="ctr"/>
            <a:r>
              <a:rPr lang="en-US" sz="1200" dirty="0">
                <a:latin typeface="+mj-lt"/>
                <a:ea typeface="Verdana" pitchFamily="34" charset="0"/>
                <a:cs typeface="Calibri"/>
              </a:rPr>
              <a:t>(Short-Term)</a:t>
            </a:r>
          </a:p>
        </p:txBody>
      </p:sp>
      <p:sp>
        <p:nvSpPr>
          <p:cNvPr id="37" name="TextBox 36"/>
          <p:cNvSpPr txBox="1"/>
          <p:nvPr/>
        </p:nvSpPr>
        <p:spPr>
          <a:xfrm>
            <a:off x="2188784" y="1157499"/>
            <a:ext cx="1535325" cy="830997"/>
          </a:xfrm>
          <a:prstGeom prst="rect">
            <a:avLst/>
          </a:prstGeom>
          <a:noFill/>
        </p:spPr>
        <p:txBody>
          <a:bodyPr wrap="square" rtlCol="0">
            <a:spAutoFit/>
          </a:bodyPr>
          <a:lstStyle>
            <a:defPPr>
              <a:defRPr lang="de-DE"/>
            </a:defPPr>
            <a:lvl1pPr>
              <a:defRPr sz="2400">
                <a:solidFill>
                  <a:schemeClr val="bg2">
                    <a:lumMod val="60000"/>
                    <a:lumOff val="40000"/>
                  </a:schemeClr>
                </a:solidFill>
                <a:latin typeface="+mj-lt"/>
              </a:defRPr>
            </a:lvl1pPr>
          </a:lstStyle>
          <a:p>
            <a:pPr algn="ctr"/>
            <a:r>
              <a:rPr lang="en-US" sz="4800" b="1" dirty="0">
                <a:solidFill>
                  <a:srgbClr val="2190CF"/>
                </a:solidFill>
                <a:cs typeface="Calibri"/>
              </a:rPr>
              <a:t>28°C</a:t>
            </a:r>
          </a:p>
        </p:txBody>
      </p:sp>
      <p:sp>
        <p:nvSpPr>
          <p:cNvPr id="38" name="TextBox 37"/>
          <p:cNvSpPr txBox="1"/>
          <p:nvPr/>
        </p:nvSpPr>
        <p:spPr>
          <a:xfrm>
            <a:off x="5927180" y="1168787"/>
            <a:ext cx="1535325" cy="830997"/>
          </a:xfrm>
          <a:prstGeom prst="rect">
            <a:avLst/>
          </a:prstGeom>
          <a:noFill/>
        </p:spPr>
        <p:txBody>
          <a:bodyPr wrap="square" rtlCol="0">
            <a:spAutoFit/>
          </a:bodyPr>
          <a:lstStyle>
            <a:defPPr>
              <a:defRPr lang="de-DE"/>
            </a:defPPr>
            <a:lvl1pPr>
              <a:defRPr sz="2400">
                <a:solidFill>
                  <a:schemeClr val="bg2">
                    <a:lumMod val="60000"/>
                    <a:lumOff val="40000"/>
                  </a:schemeClr>
                </a:solidFill>
                <a:latin typeface="+mj-lt"/>
              </a:defRPr>
            </a:lvl1pPr>
          </a:lstStyle>
          <a:p>
            <a:pPr algn="ctr"/>
            <a:r>
              <a:rPr lang="en-US" sz="4800" b="1" dirty="0">
                <a:solidFill>
                  <a:srgbClr val="2190CF"/>
                </a:solidFill>
                <a:cs typeface="Calibri"/>
              </a:rPr>
              <a:t>26°C</a:t>
            </a:r>
          </a:p>
        </p:txBody>
      </p:sp>
      <p:sp>
        <p:nvSpPr>
          <p:cNvPr id="39" name="TextBox 38"/>
          <p:cNvSpPr txBox="1"/>
          <p:nvPr/>
        </p:nvSpPr>
        <p:spPr>
          <a:xfrm>
            <a:off x="9930333" y="1164395"/>
            <a:ext cx="1535325" cy="830997"/>
          </a:xfrm>
          <a:prstGeom prst="rect">
            <a:avLst/>
          </a:prstGeom>
          <a:noFill/>
        </p:spPr>
        <p:txBody>
          <a:bodyPr wrap="square" rtlCol="0">
            <a:spAutoFit/>
          </a:bodyPr>
          <a:lstStyle>
            <a:defPPr>
              <a:defRPr lang="de-DE"/>
            </a:defPPr>
            <a:lvl1pPr>
              <a:defRPr sz="2400">
                <a:solidFill>
                  <a:schemeClr val="bg2">
                    <a:lumMod val="60000"/>
                    <a:lumOff val="40000"/>
                  </a:schemeClr>
                </a:solidFill>
                <a:latin typeface="+mj-lt"/>
              </a:defRPr>
            </a:lvl1pPr>
          </a:lstStyle>
          <a:p>
            <a:pPr algn="ctr"/>
            <a:r>
              <a:rPr lang="en-US" sz="4800" b="1" dirty="0">
                <a:solidFill>
                  <a:srgbClr val="2190CF"/>
                </a:solidFill>
                <a:cs typeface="Calibri"/>
              </a:rPr>
              <a:t>24°C</a:t>
            </a:r>
          </a:p>
        </p:txBody>
      </p:sp>
      <p:sp>
        <p:nvSpPr>
          <p:cNvPr id="40" name="TextBox 39"/>
          <p:cNvSpPr txBox="1"/>
          <p:nvPr/>
        </p:nvSpPr>
        <p:spPr>
          <a:xfrm>
            <a:off x="2188784" y="4284548"/>
            <a:ext cx="1535325" cy="830997"/>
          </a:xfrm>
          <a:prstGeom prst="rect">
            <a:avLst/>
          </a:prstGeom>
          <a:noFill/>
        </p:spPr>
        <p:txBody>
          <a:bodyPr wrap="square" rtlCol="0">
            <a:spAutoFit/>
          </a:bodyPr>
          <a:lstStyle>
            <a:defPPr>
              <a:defRPr lang="de-DE"/>
            </a:defPPr>
            <a:lvl1pPr>
              <a:defRPr sz="2400">
                <a:solidFill>
                  <a:schemeClr val="bg2">
                    <a:lumMod val="60000"/>
                    <a:lumOff val="40000"/>
                  </a:schemeClr>
                </a:solidFill>
                <a:latin typeface="+mj-lt"/>
              </a:defRPr>
            </a:lvl1pPr>
          </a:lstStyle>
          <a:p>
            <a:pPr algn="ctr"/>
            <a:r>
              <a:rPr lang="en-US" sz="4800" b="1" dirty="0">
                <a:solidFill>
                  <a:srgbClr val="2190CF"/>
                </a:solidFill>
                <a:cs typeface="Calibri"/>
              </a:rPr>
              <a:t>26°C</a:t>
            </a:r>
          </a:p>
        </p:txBody>
      </p:sp>
      <p:sp>
        <p:nvSpPr>
          <p:cNvPr id="41" name="TextBox 40"/>
          <p:cNvSpPr txBox="1"/>
          <p:nvPr/>
        </p:nvSpPr>
        <p:spPr>
          <a:xfrm>
            <a:off x="5927180" y="4264478"/>
            <a:ext cx="1535325" cy="830997"/>
          </a:xfrm>
          <a:prstGeom prst="rect">
            <a:avLst/>
          </a:prstGeom>
          <a:noFill/>
        </p:spPr>
        <p:txBody>
          <a:bodyPr wrap="square" rtlCol="0">
            <a:spAutoFit/>
          </a:bodyPr>
          <a:lstStyle>
            <a:defPPr>
              <a:defRPr lang="de-DE"/>
            </a:defPPr>
            <a:lvl1pPr>
              <a:defRPr sz="2400">
                <a:solidFill>
                  <a:schemeClr val="bg2">
                    <a:lumMod val="60000"/>
                    <a:lumOff val="40000"/>
                  </a:schemeClr>
                </a:solidFill>
                <a:latin typeface="+mj-lt"/>
              </a:defRPr>
            </a:lvl1pPr>
          </a:lstStyle>
          <a:p>
            <a:pPr algn="ctr"/>
            <a:r>
              <a:rPr lang="en-US" sz="4800" b="1" dirty="0">
                <a:solidFill>
                  <a:srgbClr val="2190CF"/>
                </a:solidFill>
                <a:cs typeface="Calibri"/>
              </a:rPr>
              <a:t>24°C</a:t>
            </a:r>
          </a:p>
        </p:txBody>
      </p:sp>
      <p:sp>
        <p:nvSpPr>
          <p:cNvPr id="42" name="TextBox 41"/>
          <p:cNvSpPr txBox="1"/>
          <p:nvPr/>
        </p:nvSpPr>
        <p:spPr>
          <a:xfrm>
            <a:off x="9930333" y="4275768"/>
            <a:ext cx="1535325" cy="830997"/>
          </a:xfrm>
          <a:prstGeom prst="rect">
            <a:avLst/>
          </a:prstGeom>
          <a:noFill/>
        </p:spPr>
        <p:txBody>
          <a:bodyPr wrap="square" rtlCol="0">
            <a:spAutoFit/>
          </a:bodyPr>
          <a:lstStyle>
            <a:defPPr>
              <a:defRPr lang="de-DE"/>
            </a:defPPr>
            <a:lvl1pPr>
              <a:defRPr sz="2400">
                <a:solidFill>
                  <a:schemeClr val="bg2">
                    <a:lumMod val="60000"/>
                    <a:lumOff val="40000"/>
                  </a:schemeClr>
                </a:solidFill>
                <a:latin typeface="+mj-lt"/>
              </a:defRPr>
            </a:lvl1pPr>
          </a:lstStyle>
          <a:p>
            <a:pPr algn="ctr"/>
            <a:r>
              <a:rPr lang="en-US" sz="4800" b="1" dirty="0">
                <a:solidFill>
                  <a:srgbClr val="2190CF"/>
                </a:solidFill>
                <a:cs typeface="Calibri"/>
              </a:rPr>
              <a:t>22°C</a:t>
            </a:r>
          </a:p>
        </p:txBody>
      </p:sp>
      <p:sp>
        <p:nvSpPr>
          <p:cNvPr id="43" name="Rectangle 42"/>
          <p:cNvSpPr/>
          <p:nvPr/>
        </p:nvSpPr>
        <p:spPr>
          <a:xfrm>
            <a:off x="10293877" y="2110494"/>
            <a:ext cx="808235" cy="307777"/>
          </a:xfrm>
          <a:prstGeom prst="rect">
            <a:avLst/>
          </a:prstGeom>
        </p:spPr>
        <p:txBody>
          <a:bodyPr wrap="none">
            <a:spAutoFit/>
          </a:bodyPr>
          <a:lstStyle/>
          <a:p>
            <a:pPr algn="ctr"/>
            <a:r>
              <a:rPr lang="en-US" sz="1400" dirty="0">
                <a:solidFill>
                  <a:schemeClr val="accent1">
                    <a:lumMod val="75000"/>
                  </a:schemeClr>
                </a:solidFill>
                <a:latin typeface="+mj-lt"/>
                <a:ea typeface="Verdana" pitchFamily="34" charset="0"/>
                <a:cs typeface="Calibri"/>
              </a:rPr>
              <a:t>Check-In</a:t>
            </a:r>
          </a:p>
        </p:txBody>
      </p:sp>
      <p:sp>
        <p:nvSpPr>
          <p:cNvPr id="44" name="Rectangle 43"/>
          <p:cNvSpPr/>
          <p:nvPr/>
        </p:nvSpPr>
        <p:spPr>
          <a:xfrm>
            <a:off x="10049483" y="5320333"/>
            <a:ext cx="1297023" cy="307777"/>
          </a:xfrm>
          <a:prstGeom prst="rect">
            <a:avLst/>
          </a:prstGeom>
        </p:spPr>
        <p:txBody>
          <a:bodyPr wrap="none">
            <a:spAutoFit/>
          </a:bodyPr>
          <a:lstStyle/>
          <a:p>
            <a:pPr algn="ctr"/>
            <a:r>
              <a:rPr lang="en-US" sz="1400" dirty="0">
                <a:solidFill>
                  <a:schemeClr val="accent1">
                    <a:lumMod val="75000"/>
                  </a:schemeClr>
                </a:solidFill>
                <a:latin typeface="+mj-lt"/>
                <a:ea typeface="Verdana" pitchFamily="34" charset="0"/>
                <a:cs typeface="Calibri"/>
              </a:rPr>
              <a:t>Guest Presence</a:t>
            </a:r>
          </a:p>
        </p:txBody>
      </p:sp>
      <p:sp>
        <p:nvSpPr>
          <p:cNvPr id="45" name="Rectangle 44"/>
          <p:cNvSpPr/>
          <p:nvPr/>
        </p:nvSpPr>
        <p:spPr>
          <a:xfrm>
            <a:off x="6313167" y="2090421"/>
            <a:ext cx="763351" cy="307777"/>
          </a:xfrm>
          <a:prstGeom prst="rect">
            <a:avLst/>
          </a:prstGeom>
        </p:spPr>
        <p:txBody>
          <a:bodyPr wrap="none">
            <a:spAutoFit/>
          </a:bodyPr>
          <a:lstStyle/>
          <a:p>
            <a:pPr algn="ctr"/>
            <a:r>
              <a:rPr lang="en-US" sz="1400" dirty="0">
                <a:solidFill>
                  <a:schemeClr val="accent1">
                    <a:lumMod val="75000"/>
                  </a:schemeClr>
                </a:solidFill>
                <a:latin typeface="+mj-lt"/>
                <a:ea typeface="Verdana" pitchFamily="34" charset="0"/>
                <a:cs typeface="Calibri"/>
              </a:rPr>
              <a:t>Booking</a:t>
            </a:r>
          </a:p>
        </p:txBody>
      </p:sp>
      <p:sp>
        <p:nvSpPr>
          <p:cNvPr id="46" name="Rectangle 45"/>
          <p:cNvSpPr/>
          <p:nvPr/>
        </p:nvSpPr>
        <p:spPr>
          <a:xfrm>
            <a:off x="5902670" y="5331620"/>
            <a:ext cx="1584344" cy="307777"/>
          </a:xfrm>
          <a:prstGeom prst="rect">
            <a:avLst/>
          </a:prstGeom>
        </p:spPr>
        <p:txBody>
          <a:bodyPr wrap="none">
            <a:spAutoFit/>
          </a:bodyPr>
          <a:lstStyle/>
          <a:p>
            <a:pPr algn="ctr"/>
            <a:r>
              <a:rPr lang="en-US" sz="1400" dirty="0">
                <a:solidFill>
                  <a:schemeClr val="accent1">
                    <a:lumMod val="75000"/>
                  </a:schemeClr>
                </a:solidFill>
                <a:latin typeface="+mj-lt"/>
                <a:ea typeface="Verdana" pitchFamily="34" charset="0"/>
                <a:cs typeface="Calibri"/>
              </a:rPr>
              <a:t>Guest Leaves Room</a:t>
            </a:r>
          </a:p>
        </p:txBody>
      </p:sp>
      <p:sp>
        <p:nvSpPr>
          <p:cNvPr id="47" name="Rectangle 46"/>
          <p:cNvSpPr/>
          <p:nvPr/>
        </p:nvSpPr>
        <p:spPr>
          <a:xfrm>
            <a:off x="2493017" y="5327229"/>
            <a:ext cx="926857" cy="307777"/>
          </a:xfrm>
          <a:prstGeom prst="rect">
            <a:avLst/>
          </a:prstGeom>
        </p:spPr>
        <p:txBody>
          <a:bodyPr wrap="none">
            <a:spAutoFit/>
          </a:bodyPr>
          <a:lstStyle/>
          <a:p>
            <a:pPr algn="ctr"/>
            <a:r>
              <a:rPr lang="en-US" sz="1400" dirty="0">
                <a:solidFill>
                  <a:schemeClr val="accent1">
                    <a:lumMod val="75000"/>
                  </a:schemeClr>
                </a:solidFill>
                <a:latin typeface="+mj-lt"/>
                <a:ea typeface="Verdana" pitchFamily="34" charset="0"/>
                <a:cs typeface="Calibri"/>
              </a:rPr>
              <a:t>Check Out</a:t>
            </a:r>
          </a:p>
        </p:txBody>
      </p:sp>
      <p:cxnSp>
        <p:nvCxnSpPr>
          <p:cNvPr id="48" name="Straight Arrow Connector 47"/>
          <p:cNvCxnSpPr/>
          <p:nvPr/>
        </p:nvCxnSpPr>
        <p:spPr>
          <a:xfrm>
            <a:off x="4368679" y="1532881"/>
            <a:ext cx="1053682" cy="5311"/>
          </a:xfrm>
          <a:prstGeom prst="straightConnector1">
            <a:avLst/>
          </a:prstGeom>
          <a:ln w="38100" cmpd="sng">
            <a:solidFill>
              <a:srgbClr val="2190C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8080196" y="1559848"/>
            <a:ext cx="1053682" cy="5311"/>
          </a:xfrm>
          <a:prstGeom prst="straightConnector1">
            <a:avLst/>
          </a:prstGeom>
          <a:ln w="38100" cmpd="sng">
            <a:solidFill>
              <a:srgbClr val="2190C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8169880" y="4738326"/>
            <a:ext cx="1053682" cy="5311"/>
          </a:xfrm>
          <a:prstGeom prst="straightConnector1">
            <a:avLst/>
          </a:prstGeom>
          <a:ln w="38100" cmpd="sng">
            <a:solidFill>
              <a:srgbClr val="2190CF"/>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flipV="1">
            <a:off x="10691412" y="3092934"/>
            <a:ext cx="13167" cy="875528"/>
          </a:xfrm>
          <a:prstGeom prst="straightConnector1">
            <a:avLst/>
          </a:prstGeom>
          <a:ln w="38100" cmpd="sng">
            <a:solidFill>
              <a:srgbClr val="2190CF"/>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2949863" y="3072863"/>
            <a:ext cx="13167" cy="875528"/>
          </a:xfrm>
          <a:prstGeom prst="straightConnector1">
            <a:avLst/>
          </a:prstGeom>
          <a:ln w="38100" cmpd="sng">
            <a:solidFill>
              <a:srgbClr val="2190C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4026937" y="3043391"/>
            <a:ext cx="1505176" cy="1191616"/>
          </a:xfrm>
          <a:prstGeom prst="straightConnector1">
            <a:avLst/>
          </a:prstGeom>
          <a:ln w="38100" cmpd="sng">
            <a:solidFill>
              <a:srgbClr val="2190CF"/>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1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Wall touch panels</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9261" y="1834981"/>
            <a:ext cx="4243068" cy="33445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5" name="TextBox 54"/>
          <p:cNvSpPr txBox="1"/>
          <p:nvPr/>
        </p:nvSpPr>
        <p:spPr>
          <a:xfrm>
            <a:off x="1838325" y="1716417"/>
            <a:ext cx="4472828" cy="2462213"/>
          </a:xfrm>
          <a:prstGeom prst="rect">
            <a:avLst/>
          </a:prstGeom>
          <a:noFill/>
        </p:spPr>
        <p:txBody>
          <a:bodyPr wrap="square" rtlCol="0">
            <a:spAutoFit/>
          </a:bodyPr>
          <a:lstStyle/>
          <a:p>
            <a:pPr algn="just"/>
            <a:r>
              <a:rPr lang="en-US" sz="1400" dirty="0">
                <a:latin typeface="+mj-lt"/>
              </a:rPr>
              <a:t>Wall touch panel is a programmable keypad unit for use in hotel rooms or home. It can be used as user interface in various automation systems.</a:t>
            </a:r>
          </a:p>
          <a:p>
            <a:pPr algn="just"/>
            <a:endParaRPr lang="en-US" sz="1400" dirty="0">
              <a:latin typeface="+mj-lt"/>
            </a:endParaRPr>
          </a:p>
          <a:p>
            <a:pPr algn="just"/>
            <a:r>
              <a:rPr lang="en-US" sz="1400" dirty="0">
                <a:latin typeface="+mj-lt"/>
              </a:rPr>
              <a:t>Device features 9 or 12 capacitive keys with two color dimmable backlight.</a:t>
            </a:r>
          </a:p>
          <a:p>
            <a:pPr algn="just"/>
            <a:endParaRPr lang="en-US" sz="1400" dirty="0">
              <a:latin typeface="+mj-lt"/>
            </a:endParaRPr>
          </a:p>
          <a:p>
            <a:pPr algn="just"/>
            <a:r>
              <a:rPr lang="en-US" sz="1400" dirty="0">
                <a:latin typeface="+mj-lt"/>
              </a:rPr>
              <a:t>The device communicates with the rest of the system using RS485 port.</a:t>
            </a:r>
          </a:p>
          <a:p>
            <a:pPr algn="just"/>
            <a:endParaRPr lang="en-US" sz="1400" dirty="0">
              <a:latin typeface="+mj-lt"/>
            </a:endParaRPr>
          </a:p>
          <a:p>
            <a:pPr algn="just"/>
            <a:endParaRPr lang="sr-Latn-RS" sz="1400" dirty="0">
              <a:latin typeface="+mj-lt"/>
            </a:endParaRPr>
          </a:p>
        </p:txBody>
      </p:sp>
      <p:sp>
        <p:nvSpPr>
          <p:cNvPr id="7" name="TextBox 6"/>
          <p:cNvSpPr txBox="1"/>
          <p:nvPr/>
        </p:nvSpPr>
        <p:spPr>
          <a:xfrm>
            <a:off x="1838325" y="4035001"/>
            <a:ext cx="4472828" cy="2046714"/>
          </a:xfrm>
          <a:prstGeom prst="rect">
            <a:avLst/>
          </a:prstGeom>
          <a:noFill/>
        </p:spPr>
        <p:txBody>
          <a:bodyPr wrap="square" rtlCol="0">
            <a:spAutoFit/>
          </a:bodyPr>
          <a:lstStyle/>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9 or 12 capacitive keys with bicolor backlight</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Configuration, programming and debugging is done using PC based tool through USB port</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Resource sharing between controllers through BACnet network. Sharing of the data is performed without intervention of the supervisory system</a:t>
            </a:r>
          </a:p>
          <a:p>
            <a:pPr marL="196850" indent="-107950">
              <a:spcBef>
                <a:spcPts val="600"/>
              </a:spcBef>
              <a:buFont typeface="Arial" panose="020B0604020202020204" pitchFamily="34" charset="0"/>
              <a:buChar char="•"/>
            </a:pPr>
            <a:r>
              <a:rPr lang="en-US" sz="1400" dirty="0">
                <a:solidFill>
                  <a:schemeClr val="accent1">
                    <a:lumMod val="75000"/>
                  </a:schemeClr>
                </a:solidFill>
                <a:latin typeface="+mj-lt"/>
              </a:rPr>
              <a:t>Jumper selectable standard polarizing and termination resistors on RS485 terminal</a:t>
            </a:r>
            <a:endParaRPr lang="sr-Latn-RS" sz="1400" dirty="0">
              <a:latin typeface="+mj-lt"/>
            </a:endParaRPr>
          </a:p>
        </p:txBody>
      </p:sp>
    </p:spTree>
    <p:extLst>
      <p:ext uri="{BB962C8B-B14F-4D97-AF65-F5344CB8AC3E}">
        <p14:creationId xmlns:p14="http://schemas.microsoft.com/office/powerpoint/2010/main" val="216807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Wall touch panels</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419" y="1834981"/>
            <a:ext cx="4243068" cy="33445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7388" y="1834981"/>
            <a:ext cx="4246830" cy="334750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7397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4" name="Straight Connector 83"/>
          <p:cNvCxnSpPr/>
          <p:nvPr/>
        </p:nvCxnSpPr>
        <p:spPr>
          <a:xfrm>
            <a:off x="7759386" y="2587199"/>
            <a:ext cx="0" cy="432412"/>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38325" y="190500"/>
            <a:ext cx="8362950" cy="830997"/>
          </a:xfrm>
          <a:prstGeom prst="rect">
            <a:avLst/>
          </a:prstGeom>
          <a:noFill/>
        </p:spPr>
        <p:txBody>
          <a:bodyPr wrap="square" rtlCol="0">
            <a:spAutoFit/>
          </a:bodyPr>
          <a:lstStyle/>
          <a:p>
            <a:r>
              <a:rPr lang="en-US" sz="2400" dirty="0">
                <a:solidFill>
                  <a:schemeClr val="accent1">
                    <a:lumMod val="75000"/>
                  </a:schemeClr>
                </a:solidFill>
                <a:latin typeface="+mj-lt"/>
              </a:rPr>
              <a:t>What we do?</a:t>
            </a:r>
          </a:p>
          <a:p>
            <a:endParaRPr lang="en-US" sz="2400" dirty="0">
              <a:solidFill>
                <a:srgbClr val="00529B"/>
              </a:solidFill>
              <a:latin typeface="+mj-lt"/>
            </a:endParaRP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38325" y="1310122"/>
            <a:ext cx="1765487" cy="3624376"/>
          </a:xfrm>
          <a:prstGeom prst="rect">
            <a:avLst/>
          </a:prstGeom>
          <a:noFill/>
        </p:spPr>
        <p:txBody>
          <a:bodyPr wrap="square" lIns="175565" tIns="87782" rIns="175565" bIns="87782" rtlCol="0">
            <a:spAutoFit/>
          </a:bodyPr>
          <a:lstStyle/>
          <a:p>
            <a:r>
              <a:rPr lang="de-DE" sz="1600" dirty="0">
                <a:solidFill>
                  <a:schemeClr val="bg2">
                    <a:lumMod val="10000"/>
                  </a:schemeClr>
                </a:solidFill>
                <a:latin typeface="Futura Lt BT" panose="020B0402020204020303" pitchFamily="34" charset="0"/>
              </a:rPr>
              <a:t>Guest Room </a:t>
            </a:r>
            <a:br>
              <a:rPr lang="de-DE" sz="1600" dirty="0">
                <a:solidFill>
                  <a:schemeClr val="bg2">
                    <a:lumMod val="10000"/>
                  </a:schemeClr>
                </a:solidFill>
                <a:latin typeface="Futura Lt BT" panose="020B0402020204020303" pitchFamily="34" charset="0"/>
              </a:rPr>
            </a:br>
            <a:r>
              <a:rPr lang="de-DE" sz="1600" dirty="0">
                <a:solidFill>
                  <a:schemeClr val="bg2">
                    <a:lumMod val="10000"/>
                  </a:schemeClr>
                </a:solidFill>
                <a:latin typeface="Futura Lt BT" panose="020B0402020204020303" pitchFamily="34" charset="0"/>
              </a:rPr>
              <a:t>Control Systems</a:t>
            </a:r>
          </a:p>
          <a:p>
            <a:br>
              <a:rPr lang="de-DE" sz="1600" dirty="0">
                <a:solidFill>
                  <a:schemeClr val="bg2">
                    <a:lumMod val="10000"/>
                  </a:schemeClr>
                </a:solidFill>
                <a:latin typeface="Futura Lt BT" panose="020B0402020204020303" pitchFamily="34" charset="0"/>
              </a:rPr>
            </a:br>
            <a:r>
              <a:rPr lang="de-DE" sz="1600" dirty="0">
                <a:solidFill>
                  <a:schemeClr val="bg2">
                    <a:lumMod val="10000"/>
                  </a:schemeClr>
                </a:solidFill>
                <a:latin typeface="Futura Lt BT" panose="020B0402020204020303" pitchFamily="34" charset="0"/>
              </a:rPr>
              <a:t>Energy </a:t>
            </a:r>
            <a:br>
              <a:rPr lang="de-DE" sz="1600" dirty="0">
                <a:solidFill>
                  <a:schemeClr val="bg2">
                    <a:lumMod val="10000"/>
                  </a:schemeClr>
                </a:solidFill>
                <a:latin typeface="Futura Lt BT" panose="020B0402020204020303" pitchFamily="34" charset="0"/>
              </a:rPr>
            </a:br>
            <a:r>
              <a:rPr lang="de-DE" sz="1600" dirty="0">
                <a:solidFill>
                  <a:schemeClr val="bg2">
                    <a:lumMod val="10000"/>
                  </a:schemeClr>
                </a:solidFill>
                <a:latin typeface="Futura Lt BT" panose="020B0402020204020303" pitchFamily="34" charset="0"/>
              </a:rPr>
              <a:t>Management </a:t>
            </a:r>
            <a:br>
              <a:rPr lang="de-DE" sz="1600" dirty="0">
                <a:solidFill>
                  <a:schemeClr val="bg2">
                    <a:lumMod val="10000"/>
                  </a:schemeClr>
                </a:solidFill>
                <a:latin typeface="Futura Lt BT" panose="020B0402020204020303" pitchFamily="34" charset="0"/>
              </a:rPr>
            </a:br>
            <a:r>
              <a:rPr lang="de-DE" sz="1600" dirty="0">
                <a:solidFill>
                  <a:schemeClr val="bg2">
                    <a:lumMod val="10000"/>
                  </a:schemeClr>
                </a:solidFill>
                <a:latin typeface="Futura Lt BT" panose="020B0402020204020303" pitchFamily="34" charset="0"/>
              </a:rPr>
              <a:t>Systems</a:t>
            </a:r>
            <a:br>
              <a:rPr lang="de-DE" sz="1600" dirty="0">
                <a:solidFill>
                  <a:schemeClr val="bg2">
                    <a:lumMod val="10000"/>
                  </a:schemeClr>
                </a:solidFill>
                <a:latin typeface="Futura Lt BT" panose="020B0402020204020303" pitchFamily="34" charset="0"/>
              </a:rPr>
            </a:br>
            <a:endParaRPr lang="de-DE" sz="1600" dirty="0">
              <a:solidFill>
                <a:schemeClr val="bg2">
                  <a:lumMod val="10000"/>
                </a:schemeClr>
              </a:solidFill>
              <a:latin typeface="Futura Lt BT" panose="020B0402020204020303" pitchFamily="34" charset="0"/>
            </a:endParaRPr>
          </a:p>
          <a:p>
            <a:r>
              <a:rPr lang="de-DE" sz="1600" dirty="0">
                <a:solidFill>
                  <a:schemeClr val="bg2">
                    <a:lumMod val="10000"/>
                  </a:schemeClr>
                </a:solidFill>
                <a:latin typeface="Futura Lt BT" panose="020B0402020204020303" pitchFamily="34" charset="0"/>
              </a:rPr>
              <a:t>Lighting </a:t>
            </a:r>
            <a:br>
              <a:rPr lang="de-DE" sz="1600" dirty="0">
                <a:solidFill>
                  <a:schemeClr val="bg2">
                    <a:lumMod val="10000"/>
                  </a:schemeClr>
                </a:solidFill>
                <a:latin typeface="Futura Lt BT" panose="020B0402020204020303" pitchFamily="34" charset="0"/>
              </a:rPr>
            </a:br>
            <a:r>
              <a:rPr lang="de-DE" sz="1600" dirty="0">
                <a:solidFill>
                  <a:schemeClr val="bg2">
                    <a:lumMod val="10000"/>
                  </a:schemeClr>
                </a:solidFill>
                <a:latin typeface="Futura Lt BT" panose="020B0402020204020303" pitchFamily="34" charset="0"/>
              </a:rPr>
              <a:t>Controls</a:t>
            </a:r>
            <a:br>
              <a:rPr lang="de-DE" sz="1600" dirty="0">
                <a:solidFill>
                  <a:schemeClr val="bg2">
                    <a:lumMod val="10000"/>
                  </a:schemeClr>
                </a:solidFill>
                <a:latin typeface="Futura Lt BT" panose="020B0402020204020303" pitchFamily="34" charset="0"/>
              </a:rPr>
            </a:br>
            <a:endParaRPr lang="de-DE" sz="1600" dirty="0">
              <a:solidFill>
                <a:schemeClr val="bg2">
                  <a:lumMod val="10000"/>
                </a:schemeClr>
              </a:solidFill>
              <a:latin typeface="Futura Lt BT" panose="020B0402020204020303" pitchFamily="34" charset="0"/>
            </a:endParaRPr>
          </a:p>
          <a:p>
            <a:r>
              <a:rPr lang="de-DE" sz="1600" dirty="0">
                <a:solidFill>
                  <a:schemeClr val="bg2">
                    <a:lumMod val="10000"/>
                  </a:schemeClr>
                </a:solidFill>
                <a:latin typeface="Futura Lt BT" panose="020B0402020204020303" pitchFamily="34" charset="0"/>
              </a:rPr>
              <a:t>Integrated </a:t>
            </a:r>
            <a:br>
              <a:rPr lang="de-DE" sz="1600" dirty="0">
                <a:solidFill>
                  <a:schemeClr val="bg2">
                    <a:lumMod val="10000"/>
                  </a:schemeClr>
                </a:solidFill>
                <a:latin typeface="Futura Lt BT" panose="020B0402020204020303" pitchFamily="34" charset="0"/>
              </a:rPr>
            </a:br>
            <a:r>
              <a:rPr lang="de-DE" sz="1600" dirty="0">
                <a:solidFill>
                  <a:schemeClr val="bg2">
                    <a:lumMod val="10000"/>
                  </a:schemeClr>
                </a:solidFill>
                <a:latin typeface="Futura Lt BT" panose="020B0402020204020303" pitchFamily="34" charset="0"/>
              </a:rPr>
              <a:t>Room Solutions</a:t>
            </a:r>
          </a:p>
        </p:txBody>
      </p:sp>
      <p:sp>
        <p:nvSpPr>
          <p:cNvPr id="5" name="Arrow: Chevron 4"/>
          <p:cNvSpPr/>
          <p:nvPr/>
        </p:nvSpPr>
        <p:spPr>
          <a:xfrm>
            <a:off x="1838325" y="1463040"/>
            <a:ext cx="119253" cy="155448"/>
          </a:xfrm>
          <a:prstGeom prst="chevr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r-Latn-RS">
              <a:solidFill>
                <a:schemeClr val="tx1"/>
              </a:solidFill>
            </a:endParaRPr>
          </a:p>
        </p:txBody>
      </p:sp>
      <p:sp>
        <p:nvSpPr>
          <p:cNvPr id="21" name="Arrow: Chevron 20"/>
          <p:cNvSpPr/>
          <p:nvPr/>
        </p:nvSpPr>
        <p:spPr>
          <a:xfrm>
            <a:off x="1838325" y="2428415"/>
            <a:ext cx="119253" cy="155448"/>
          </a:xfrm>
          <a:prstGeom prst="chevr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r-Latn-RS">
              <a:solidFill>
                <a:schemeClr val="tx1"/>
              </a:solidFill>
            </a:endParaRPr>
          </a:p>
        </p:txBody>
      </p:sp>
      <p:sp>
        <p:nvSpPr>
          <p:cNvPr id="22" name="Arrow: Chevron 21"/>
          <p:cNvSpPr/>
          <p:nvPr/>
        </p:nvSpPr>
        <p:spPr>
          <a:xfrm>
            <a:off x="1841692" y="3402668"/>
            <a:ext cx="119253" cy="155448"/>
          </a:xfrm>
          <a:prstGeom prst="chevr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r-Latn-RS">
              <a:solidFill>
                <a:schemeClr val="tx1"/>
              </a:solidFill>
            </a:endParaRPr>
          </a:p>
        </p:txBody>
      </p:sp>
      <p:sp>
        <p:nvSpPr>
          <p:cNvPr id="23" name="Arrow: Chevron 22"/>
          <p:cNvSpPr/>
          <p:nvPr/>
        </p:nvSpPr>
        <p:spPr>
          <a:xfrm>
            <a:off x="1841692" y="4168583"/>
            <a:ext cx="119253" cy="155448"/>
          </a:xfrm>
          <a:prstGeom prst="chevr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r-Latn-RS">
              <a:solidFill>
                <a:schemeClr val="tx1"/>
              </a:solidFill>
            </a:endParaRPr>
          </a:p>
        </p:txBody>
      </p:sp>
      <p:sp>
        <p:nvSpPr>
          <p:cNvPr id="25" name="TextBox 24"/>
          <p:cNvSpPr txBox="1"/>
          <p:nvPr/>
        </p:nvSpPr>
        <p:spPr>
          <a:xfrm>
            <a:off x="10522407" y="564898"/>
            <a:ext cx="1418503" cy="454277"/>
          </a:xfrm>
          <a:prstGeom prst="rect">
            <a:avLst/>
          </a:prstGeom>
          <a:noFill/>
        </p:spPr>
        <p:txBody>
          <a:bodyPr wrap="square" lIns="175565" tIns="87782" rIns="175565" bIns="87782" rtlCol="0">
            <a:spAutoFit/>
          </a:bodyPr>
          <a:lstStyle/>
          <a:p>
            <a:pPr algn="r"/>
            <a:r>
              <a:rPr lang="en-US" dirty="0">
                <a:solidFill>
                  <a:schemeClr val="accent1">
                    <a:lumMod val="75000"/>
                  </a:schemeClr>
                </a:solidFill>
                <a:latin typeface="+mj-lt"/>
              </a:rPr>
              <a:t>New Builds</a:t>
            </a:r>
          </a:p>
        </p:txBody>
      </p:sp>
      <p:sp>
        <p:nvSpPr>
          <p:cNvPr id="36" name="TextBox 35"/>
          <p:cNvSpPr txBox="1"/>
          <p:nvPr/>
        </p:nvSpPr>
        <p:spPr>
          <a:xfrm>
            <a:off x="7304445" y="1690100"/>
            <a:ext cx="897233" cy="277000"/>
          </a:xfrm>
          <a:prstGeom prst="rect">
            <a:avLst/>
          </a:prstGeom>
          <a:noFill/>
        </p:spPr>
        <p:txBody>
          <a:bodyPr wrap="none" rtlCol="0">
            <a:spAutoFit/>
          </a:bodyPr>
          <a:lstStyle/>
          <a:p>
            <a:r>
              <a:rPr lang="en-US" sz="1200" dirty="0">
                <a:solidFill>
                  <a:schemeClr val="accent1">
                    <a:lumMod val="75000"/>
                  </a:schemeClr>
                </a:solidFill>
                <a:latin typeface="+mj-lt"/>
              </a:rPr>
              <a:t>Thermostat</a:t>
            </a:r>
            <a:endParaRPr lang="sr-Latn-RS" sz="1200" dirty="0">
              <a:solidFill>
                <a:schemeClr val="accent1">
                  <a:lumMod val="75000"/>
                </a:schemeClr>
              </a:solidFill>
              <a:latin typeface="+mj-lt"/>
            </a:endParaRPr>
          </a:p>
        </p:txBody>
      </p:sp>
      <p:sp>
        <p:nvSpPr>
          <p:cNvPr id="37" name="TextBox 36"/>
          <p:cNvSpPr txBox="1"/>
          <p:nvPr/>
        </p:nvSpPr>
        <p:spPr>
          <a:xfrm>
            <a:off x="4104399" y="1683247"/>
            <a:ext cx="1075936" cy="277000"/>
          </a:xfrm>
          <a:prstGeom prst="rect">
            <a:avLst/>
          </a:prstGeom>
          <a:noFill/>
        </p:spPr>
        <p:txBody>
          <a:bodyPr wrap="none" rtlCol="0">
            <a:spAutoFit/>
          </a:bodyPr>
          <a:lstStyle/>
          <a:p>
            <a:r>
              <a:rPr lang="en-US" sz="1200" dirty="0">
                <a:solidFill>
                  <a:schemeClr val="accent1">
                    <a:lumMod val="75000"/>
                  </a:schemeClr>
                </a:solidFill>
                <a:latin typeface="+mj-lt"/>
              </a:rPr>
              <a:t>Corridor panel</a:t>
            </a:r>
            <a:endParaRPr lang="sr-Latn-RS" sz="1200" dirty="0">
              <a:solidFill>
                <a:schemeClr val="accent1">
                  <a:lumMod val="75000"/>
                </a:schemeClr>
              </a:solidFill>
              <a:latin typeface="+mj-lt"/>
            </a:endParaRPr>
          </a:p>
        </p:txBody>
      </p:sp>
      <p:sp>
        <p:nvSpPr>
          <p:cNvPr id="38" name="TextBox 37"/>
          <p:cNvSpPr txBox="1"/>
          <p:nvPr/>
        </p:nvSpPr>
        <p:spPr>
          <a:xfrm>
            <a:off x="5746951" y="1690100"/>
            <a:ext cx="906980" cy="277000"/>
          </a:xfrm>
          <a:prstGeom prst="rect">
            <a:avLst/>
          </a:prstGeom>
          <a:noFill/>
        </p:spPr>
        <p:txBody>
          <a:bodyPr wrap="none" rtlCol="0">
            <a:spAutoFit/>
          </a:bodyPr>
          <a:lstStyle/>
          <a:p>
            <a:r>
              <a:rPr lang="en-US" sz="1200" dirty="0">
                <a:solidFill>
                  <a:schemeClr val="accent1">
                    <a:lumMod val="75000"/>
                  </a:schemeClr>
                </a:solidFill>
                <a:latin typeface="+mj-lt"/>
              </a:rPr>
              <a:t>Card holder</a:t>
            </a:r>
            <a:endParaRPr lang="sr-Latn-RS" sz="1200" dirty="0">
              <a:solidFill>
                <a:schemeClr val="accent1">
                  <a:lumMod val="75000"/>
                </a:schemeClr>
              </a:solidFill>
              <a:latin typeface="+mj-lt"/>
            </a:endParaRPr>
          </a:p>
        </p:txBody>
      </p:sp>
      <p:sp>
        <p:nvSpPr>
          <p:cNvPr id="39" name="TextBox 38"/>
          <p:cNvSpPr txBox="1"/>
          <p:nvPr/>
        </p:nvSpPr>
        <p:spPr>
          <a:xfrm>
            <a:off x="8997562" y="1690101"/>
            <a:ext cx="831831" cy="276999"/>
          </a:xfrm>
          <a:prstGeom prst="rect">
            <a:avLst/>
          </a:prstGeom>
          <a:noFill/>
        </p:spPr>
        <p:txBody>
          <a:bodyPr wrap="none" rtlCol="0">
            <a:spAutoFit/>
          </a:bodyPr>
          <a:lstStyle/>
          <a:p>
            <a:r>
              <a:rPr lang="en-US" sz="1200" dirty="0">
                <a:solidFill>
                  <a:schemeClr val="accent1">
                    <a:lumMod val="75000"/>
                  </a:schemeClr>
                </a:solidFill>
                <a:latin typeface="+mj-lt"/>
              </a:rPr>
              <a:t>Wall panel</a:t>
            </a:r>
            <a:endParaRPr lang="sr-Latn-RS" sz="1200" dirty="0">
              <a:solidFill>
                <a:schemeClr val="accent1">
                  <a:lumMod val="75000"/>
                </a:schemeClr>
              </a:solidFill>
              <a:latin typeface="+mj-lt"/>
            </a:endParaRPr>
          </a:p>
        </p:txBody>
      </p:sp>
      <p:cxnSp>
        <p:nvCxnSpPr>
          <p:cNvPr id="66" name="Connector: Elbow 65"/>
          <p:cNvCxnSpPr>
            <a:cxnSpLocks/>
            <a:endCxn id="3" idx="1"/>
          </p:cNvCxnSpPr>
          <p:nvPr/>
        </p:nvCxnSpPr>
        <p:spPr>
          <a:xfrm rot="16200000" flipH="1">
            <a:off x="5081912" y="2732370"/>
            <a:ext cx="1319428" cy="20177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477" y="3831980"/>
            <a:ext cx="2177817" cy="1137910"/>
          </a:xfrm>
          <a:prstGeom prst="rect">
            <a:avLst/>
          </a:prstGeom>
          <a:effectLst>
            <a:outerShdw blurRad="63500" sx="102000" sy="102000" algn="ctr" rotWithShape="0">
              <a:prstClr val="black">
                <a:alpha val="40000"/>
              </a:prstClr>
            </a:outerShdw>
          </a:effectLst>
        </p:spPr>
      </p:pic>
      <p:cxnSp>
        <p:nvCxnSpPr>
          <p:cNvPr id="12" name="Connector: Elbow 11"/>
          <p:cNvCxnSpPr>
            <a:cxnSpLocks/>
            <a:stCxn id="35" idx="2"/>
            <a:endCxn id="3" idx="3"/>
          </p:cNvCxnSpPr>
          <p:nvPr/>
        </p:nvCxnSpPr>
        <p:spPr>
          <a:xfrm rot="5400000">
            <a:off x="9258441" y="2732088"/>
            <a:ext cx="1338700" cy="19989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p:cNvCxnSpPr>
            <a:cxnSpLocks/>
          </p:cNvCxnSpPr>
          <p:nvPr/>
        </p:nvCxnSpPr>
        <p:spPr>
          <a:xfrm rot="5400000">
            <a:off x="8694763" y="3163435"/>
            <a:ext cx="734446" cy="57514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p:cNvCxnSpPr>
            <a:cxnSpLocks/>
          </p:cNvCxnSpPr>
          <p:nvPr/>
        </p:nvCxnSpPr>
        <p:spPr>
          <a:xfrm rot="16200000" flipH="1">
            <a:off x="6164390" y="3188576"/>
            <a:ext cx="757136" cy="5472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endCxn id="3" idx="0"/>
          </p:cNvCxnSpPr>
          <p:nvPr/>
        </p:nvCxnSpPr>
        <p:spPr>
          <a:xfrm>
            <a:off x="7821735" y="3082430"/>
            <a:ext cx="17651" cy="749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468" y="1970820"/>
            <a:ext cx="1408809" cy="1105187"/>
          </a:xfrm>
          <a:prstGeom prst="rect">
            <a:avLst/>
          </a:prstGeom>
          <a:effectLst>
            <a:outerShdw blurRad="50800" dist="38100" algn="l" rotWithShape="0">
              <a:prstClr val="black">
                <a:alpha val="40000"/>
              </a:prstClr>
            </a:outerShdw>
          </a:effectLst>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7566" y="1971271"/>
            <a:ext cx="1416284" cy="1111159"/>
          </a:xfrm>
          <a:prstGeom prst="rect">
            <a:avLst/>
          </a:prstGeom>
          <a:effectLst>
            <a:outerShdw blurRad="50800" dist="38100" algn="l" rotWithShape="0">
              <a:prstClr val="black">
                <a:alpha val="40000"/>
              </a:prstClr>
            </a:outerShdw>
          </a:effectLst>
        </p:spPr>
      </p:pic>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2175" y="1968653"/>
            <a:ext cx="1411509" cy="1113777"/>
          </a:xfrm>
          <a:prstGeom prst="rect">
            <a:avLst/>
          </a:prstGeom>
          <a:effectLst>
            <a:outerShdw blurRad="50800" dist="38100" algn="l" rotWithShape="0">
              <a:prstClr val="black">
                <a:alpha val="40000"/>
              </a:prstClr>
            </a:outerShdw>
          </a:effectLst>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1081" y="1960247"/>
            <a:ext cx="1364794" cy="1121217"/>
          </a:xfrm>
          <a:prstGeom prst="rect">
            <a:avLst/>
          </a:prstGeom>
          <a:effectLst>
            <a:outerShdw blurRad="50800" dist="38100" algn="l" rotWithShape="0">
              <a:prstClr val="black">
                <a:alpha val="40000"/>
              </a:prstClr>
            </a:outerShdw>
          </a:effectLst>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22035" y="1950425"/>
            <a:ext cx="1410505" cy="1111810"/>
          </a:xfrm>
          <a:prstGeom prst="rect">
            <a:avLst/>
          </a:prstGeom>
        </p:spPr>
      </p:pic>
      <p:sp>
        <p:nvSpPr>
          <p:cNvPr id="29" name="TextBox 28"/>
          <p:cNvSpPr txBox="1"/>
          <p:nvPr/>
        </p:nvSpPr>
        <p:spPr>
          <a:xfrm>
            <a:off x="10454038" y="1690101"/>
            <a:ext cx="831831" cy="276999"/>
          </a:xfrm>
          <a:prstGeom prst="rect">
            <a:avLst/>
          </a:prstGeom>
          <a:noFill/>
        </p:spPr>
        <p:txBody>
          <a:bodyPr wrap="none" rtlCol="0">
            <a:spAutoFit/>
          </a:bodyPr>
          <a:lstStyle/>
          <a:p>
            <a:r>
              <a:rPr lang="en-US" sz="1200" dirty="0">
                <a:solidFill>
                  <a:schemeClr val="accent1">
                    <a:lumMod val="75000"/>
                  </a:schemeClr>
                </a:solidFill>
                <a:latin typeface="+mj-lt"/>
              </a:rPr>
              <a:t>Wall panel</a:t>
            </a:r>
            <a:endParaRPr lang="sr-Latn-RS" sz="1200" dirty="0">
              <a:solidFill>
                <a:schemeClr val="accent1">
                  <a:lumMod val="75000"/>
                </a:schemeClr>
              </a:solidFill>
              <a:latin typeface="+mj-lt"/>
            </a:endParaRPr>
          </a:p>
        </p:txBody>
      </p:sp>
    </p:spTree>
    <p:extLst>
      <p:ext uri="{BB962C8B-B14F-4D97-AF65-F5344CB8AC3E}">
        <p14:creationId xmlns:p14="http://schemas.microsoft.com/office/powerpoint/2010/main" val="1293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Wall touch panels</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150" y="1834981"/>
            <a:ext cx="4243068" cy="33445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4662" y="1834981"/>
            <a:ext cx="4243068" cy="334453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0822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Design customizations</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1094" y="1350107"/>
            <a:ext cx="2753966" cy="21707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144" y="1350106"/>
            <a:ext cx="2753966" cy="217077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0018" y="3852662"/>
            <a:ext cx="2755042" cy="21716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4144" y="3853512"/>
            <a:ext cx="2753965" cy="217077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2278" y="3852662"/>
            <a:ext cx="2764768" cy="21792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2278" y="1350106"/>
            <a:ext cx="2764768" cy="217077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spTree>
    <p:extLst>
      <p:ext uri="{BB962C8B-B14F-4D97-AF65-F5344CB8AC3E}">
        <p14:creationId xmlns:p14="http://schemas.microsoft.com/office/powerpoint/2010/main" val="62760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a:xfrm>
            <a:off x="225425" y="5644737"/>
            <a:ext cx="11680825" cy="841788"/>
          </a:xfrm>
          <a:prstGeom prst="rect">
            <a:avLst/>
          </a:prstGeom>
          <a:noFill/>
          <a:ln w="12700">
            <a:noFill/>
            <a:miter lim="800000"/>
            <a:headEnd type="none" w="sm" len="sm"/>
            <a:tailEnd type="none" w="sm" len="sm"/>
          </a:ln>
        </p:spPr>
        <p:txBody>
          <a:bodyPr lIns="0" tIns="0" rIns="0" bIns="0"/>
          <a:lstStyle>
            <a:defPPr>
              <a:defRPr lang="en-US"/>
            </a:defPPr>
            <a:lvl1pPr algn="r" rtl="0" fontAlgn="base">
              <a:spcBef>
                <a:spcPct val="50000"/>
              </a:spcBef>
              <a:spcAft>
                <a:spcPct val="0"/>
              </a:spcAft>
              <a:defRPr b="1" kern="1200">
                <a:solidFill>
                  <a:schemeClr val="tx1"/>
                </a:solidFill>
                <a:latin typeface="Arial" charset="0"/>
                <a:ea typeface="Arial Unicode MS" pitchFamily="34" charset="-128"/>
                <a:cs typeface="Arial Unicode MS" pitchFamily="34" charset="-128"/>
              </a:defRPr>
            </a:lvl1pPr>
            <a:lvl2pPr marL="457200" algn="r" rtl="0" fontAlgn="base">
              <a:spcBef>
                <a:spcPct val="50000"/>
              </a:spcBef>
              <a:spcAft>
                <a:spcPct val="0"/>
              </a:spcAft>
              <a:defRPr b="1" kern="1200">
                <a:solidFill>
                  <a:schemeClr val="tx1"/>
                </a:solidFill>
                <a:latin typeface="Arial" charset="0"/>
                <a:ea typeface="Arial Unicode MS" pitchFamily="34" charset="-128"/>
                <a:cs typeface="Arial Unicode MS" pitchFamily="34" charset="-128"/>
              </a:defRPr>
            </a:lvl2pPr>
            <a:lvl3pPr marL="914400" algn="r" rtl="0" fontAlgn="base">
              <a:spcBef>
                <a:spcPct val="50000"/>
              </a:spcBef>
              <a:spcAft>
                <a:spcPct val="0"/>
              </a:spcAft>
              <a:defRPr b="1" kern="1200">
                <a:solidFill>
                  <a:schemeClr val="tx1"/>
                </a:solidFill>
                <a:latin typeface="Arial" charset="0"/>
                <a:ea typeface="Arial Unicode MS" pitchFamily="34" charset="-128"/>
                <a:cs typeface="Arial Unicode MS" pitchFamily="34" charset="-128"/>
              </a:defRPr>
            </a:lvl3pPr>
            <a:lvl4pPr marL="1371600" algn="r" rtl="0" fontAlgn="base">
              <a:spcBef>
                <a:spcPct val="50000"/>
              </a:spcBef>
              <a:spcAft>
                <a:spcPct val="0"/>
              </a:spcAft>
              <a:defRPr b="1" kern="1200">
                <a:solidFill>
                  <a:schemeClr val="tx1"/>
                </a:solidFill>
                <a:latin typeface="Arial" charset="0"/>
                <a:ea typeface="Arial Unicode MS" pitchFamily="34" charset="-128"/>
                <a:cs typeface="Arial Unicode MS" pitchFamily="34" charset="-128"/>
              </a:defRPr>
            </a:lvl4pPr>
            <a:lvl5pPr marL="1828800" algn="r" rtl="0" fontAlgn="base">
              <a:spcBef>
                <a:spcPct val="50000"/>
              </a:spcBef>
              <a:spcAft>
                <a:spcPct val="0"/>
              </a:spcAft>
              <a:defRPr b="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b="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b="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b="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b="1" kern="1200">
                <a:solidFill>
                  <a:schemeClr val="tx1"/>
                </a:solidFill>
                <a:latin typeface="Arial" charset="0"/>
                <a:ea typeface="Arial Unicode MS" pitchFamily="34" charset="-128"/>
                <a:cs typeface="Arial Unicode MS" pitchFamily="34" charset="-128"/>
              </a:defRPr>
            </a:lvl9pPr>
          </a:lstStyle>
          <a:p>
            <a:pPr algn="ctr" eaLnBrk="0" hangingPunct="0">
              <a:lnSpc>
                <a:spcPct val="90000"/>
              </a:lnSpc>
              <a:spcBef>
                <a:spcPct val="30000"/>
              </a:spcBef>
              <a:spcAft>
                <a:spcPct val="10000"/>
              </a:spcAft>
            </a:pPr>
            <a:r>
              <a:rPr lang="en-US" sz="1000" b="0" dirty="0">
                <a:solidFill>
                  <a:schemeClr val="tx1">
                    <a:lumMod val="65000"/>
                    <a:lumOff val="35000"/>
                  </a:schemeClr>
                </a:solidFill>
                <a:latin typeface="Century Gothic" panose="020B0502020202020204" pitchFamily="34" charset="0"/>
              </a:rPr>
              <a:t>This presentation, including any supporting materials, is owned by EUROICC. and/or its affiliates and is for the sole use of the intended EUROICC audience or other authorized recipients. This presentation may contain information that is confidential, proprietary or otherwise legally protected, and it may not be further copied, distributed or publicly displayed without the express written permission of EUROICC or its affiliates.</a:t>
            </a:r>
          </a:p>
          <a:p>
            <a:pPr algn="ctr" eaLnBrk="0" hangingPunct="0">
              <a:lnSpc>
                <a:spcPct val="90000"/>
              </a:lnSpc>
              <a:spcBef>
                <a:spcPct val="30000"/>
              </a:spcBef>
              <a:spcAft>
                <a:spcPct val="10000"/>
              </a:spcAft>
            </a:pPr>
            <a:br>
              <a:rPr lang="en-US" sz="900" b="0" dirty="0">
                <a:solidFill>
                  <a:schemeClr val="tx1">
                    <a:lumMod val="65000"/>
                    <a:lumOff val="35000"/>
                  </a:schemeClr>
                </a:solidFill>
                <a:latin typeface="Century Gothic" panose="020B0502020202020204" pitchFamily="34" charset="0"/>
              </a:rPr>
            </a:br>
            <a:r>
              <a:rPr lang="en-US" sz="900" b="0" dirty="0">
                <a:solidFill>
                  <a:schemeClr val="tx1">
                    <a:lumMod val="65000"/>
                    <a:lumOff val="35000"/>
                  </a:schemeClr>
                </a:solidFill>
                <a:latin typeface="Century Gothic" panose="020B0502020202020204" pitchFamily="34" charset="0"/>
              </a:rPr>
              <a:t>© 2017 EUROICC. and/or its affiliates. All rights reserved.</a:t>
            </a:r>
          </a:p>
        </p:txBody>
      </p:sp>
      <p:sp>
        <p:nvSpPr>
          <p:cNvPr id="6" name="Title 1"/>
          <p:cNvSpPr txBox="1">
            <a:spLocks/>
          </p:cNvSpPr>
          <p:nvPr/>
        </p:nvSpPr>
        <p:spPr>
          <a:xfrm>
            <a:off x="1048871" y="2303930"/>
            <a:ext cx="9801038" cy="2034988"/>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a:solidFill>
                  <a:schemeClr val="bg1"/>
                </a:solidFill>
                <a:effectLst>
                  <a:outerShdw blurRad="50800" dist="38100" dir="5400000" algn="t" rotWithShape="0">
                    <a:prstClr val="black">
                      <a:alpha val="40000"/>
                    </a:prstClr>
                  </a:outerShdw>
                  <a:reflection endPos="0" dist="50800" dir="5400000" sy="-100000" algn="bl" rotWithShape="0"/>
                </a:effectLst>
                <a:latin typeface="Century Gothic" panose="020B0502020202020204" pitchFamily="34" charset="0"/>
              </a:rPr>
              <a:t>Thank you for your attention.</a:t>
            </a:r>
            <a:br>
              <a:rPr lang="en-US" sz="5400" b="1">
                <a:solidFill>
                  <a:schemeClr val="bg1"/>
                </a:solidFill>
                <a:effectLst>
                  <a:outerShdw blurRad="50800" dist="38100" dir="5400000" algn="t" rotWithShape="0">
                    <a:prstClr val="black">
                      <a:alpha val="40000"/>
                    </a:prstClr>
                  </a:outerShdw>
                  <a:reflection endPos="0" dist="50800" dir="5400000" sy="-100000" algn="bl" rotWithShape="0"/>
                </a:effectLst>
                <a:latin typeface="Century Gothic" panose="020B0502020202020204" pitchFamily="34" charset="0"/>
              </a:rPr>
            </a:br>
            <a:r>
              <a:rPr lang="en-US" sz="2000" b="1">
                <a:solidFill>
                  <a:schemeClr val="bg1"/>
                </a:solidFill>
                <a:effectLst>
                  <a:outerShdw blurRad="50800" dist="38100" dir="5400000" algn="t" rotWithShape="0">
                    <a:prstClr val="black">
                      <a:alpha val="40000"/>
                    </a:prstClr>
                  </a:outerShdw>
                  <a:reflection endPos="0" dist="50800" dir="5400000" sy="-100000" algn="bl" rotWithShape="0"/>
                </a:effectLst>
                <a:latin typeface="Century Gothic" panose="020B0502020202020204" pitchFamily="34" charset="0"/>
              </a:rPr>
              <a:t> </a:t>
            </a:r>
            <a:br>
              <a:rPr lang="en-US" sz="5400" b="1">
                <a:solidFill>
                  <a:schemeClr val="bg1"/>
                </a:solidFill>
                <a:effectLst>
                  <a:outerShdw blurRad="50800" dist="38100" dir="5400000" algn="t" rotWithShape="0">
                    <a:prstClr val="black">
                      <a:alpha val="40000"/>
                    </a:prstClr>
                  </a:outerShdw>
                  <a:reflection endPos="0" dist="50800" dir="5400000" sy="-100000" algn="bl" rotWithShape="0"/>
                </a:effectLst>
                <a:latin typeface="Century Gothic" panose="020B0502020202020204" pitchFamily="34" charset="0"/>
              </a:rPr>
            </a:br>
            <a:r>
              <a:rPr lang="en-US" sz="5400" b="1">
                <a:solidFill>
                  <a:schemeClr val="bg1"/>
                </a:solidFill>
                <a:effectLst>
                  <a:outerShdw blurRad="50800" dist="38100" dir="5400000" algn="t" rotWithShape="0">
                    <a:prstClr val="black">
                      <a:alpha val="40000"/>
                    </a:prstClr>
                  </a:outerShdw>
                  <a:reflection endPos="0" dist="50800" dir="5400000" sy="-100000" algn="bl" rotWithShape="0"/>
                </a:effectLst>
                <a:latin typeface="Century Gothic" panose="020B0502020202020204" pitchFamily="34" charset="0"/>
              </a:rPr>
              <a:t>Any questions?</a:t>
            </a:r>
            <a:endParaRPr lang="sr-Latn-RS" sz="5400" b="1" dirty="0">
              <a:solidFill>
                <a:schemeClr val="bg1"/>
              </a:solidFill>
              <a:effectLst>
                <a:outerShdw blurRad="50800" dist="38100" dir="5400000" algn="t" rotWithShape="0">
                  <a:prstClr val="black">
                    <a:alpha val="40000"/>
                  </a:prstClr>
                </a:outerShdw>
                <a:reflection endPos="0" dist="50800" dir="5400000" sy="-100000" algn="bl" rotWithShape="0"/>
              </a:effectLst>
              <a:latin typeface="Century Gothic" panose="020B0502020202020204" pitchFamily="34" charset="0"/>
            </a:endParaRPr>
          </a:p>
        </p:txBody>
      </p:sp>
    </p:spTree>
    <p:extLst>
      <p:ext uri="{BB962C8B-B14F-4D97-AF65-F5344CB8AC3E}">
        <p14:creationId xmlns:p14="http://schemas.microsoft.com/office/powerpoint/2010/main" val="327647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2110137" y="1211631"/>
            <a:ext cx="6261966" cy="4986939"/>
            <a:chOff x="2110137" y="1211631"/>
            <a:chExt cx="6261966" cy="4986939"/>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137" y="1211631"/>
              <a:ext cx="6261966" cy="4986939"/>
            </a:xfrm>
            <a:prstGeom prst="rect">
              <a:avLst/>
            </a:prstGeom>
          </p:spPr>
        </p:pic>
        <p:sp>
          <p:nvSpPr>
            <p:cNvPr id="14" name="Rectangle 13"/>
            <p:cNvSpPr/>
            <p:nvPr/>
          </p:nvSpPr>
          <p:spPr>
            <a:xfrm>
              <a:off x="3837997" y="3565236"/>
              <a:ext cx="567749" cy="1275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30" name="Rectangle 29"/>
            <p:cNvSpPr/>
            <p:nvPr/>
          </p:nvSpPr>
          <p:spPr>
            <a:xfrm>
              <a:off x="2318327" y="5477163"/>
              <a:ext cx="1422400" cy="56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grpSp>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Typical Guestroom</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81586" y="4312062"/>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a:t>
            </a:r>
            <a:endParaRPr lang="sr-Latn-RS" b="1" dirty="0"/>
          </a:p>
        </p:txBody>
      </p:sp>
      <p:sp>
        <p:nvSpPr>
          <p:cNvPr id="8" name="Rectangle 7"/>
          <p:cNvSpPr/>
          <p:nvPr/>
        </p:nvSpPr>
        <p:spPr>
          <a:xfrm>
            <a:off x="3847233" y="3705100"/>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
            </a:r>
            <a:endParaRPr lang="sr-Latn-RS" b="1" dirty="0"/>
          </a:p>
        </p:txBody>
      </p:sp>
      <p:sp>
        <p:nvSpPr>
          <p:cNvPr id="9" name="Rectangle 8"/>
          <p:cNvSpPr/>
          <p:nvPr/>
        </p:nvSpPr>
        <p:spPr>
          <a:xfrm>
            <a:off x="3152154" y="4680020"/>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endParaRPr lang="sr-Latn-RS" b="1" dirty="0"/>
          </a:p>
        </p:txBody>
      </p:sp>
      <p:sp>
        <p:nvSpPr>
          <p:cNvPr id="10" name="Rectangle 9"/>
          <p:cNvSpPr/>
          <p:nvPr/>
        </p:nvSpPr>
        <p:spPr>
          <a:xfrm>
            <a:off x="3857603" y="2137631"/>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
            </a:r>
            <a:endParaRPr lang="sr-Latn-RS" b="1" dirty="0"/>
          </a:p>
        </p:txBody>
      </p:sp>
      <p:sp>
        <p:nvSpPr>
          <p:cNvPr id="11" name="Rectangle 10"/>
          <p:cNvSpPr/>
          <p:nvPr/>
        </p:nvSpPr>
        <p:spPr>
          <a:xfrm>
            <a:off x="4537322" y="1464628"/>
            <a:ext cx="321954" cy="290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a:t>
            </a:r>
            <a:endParaRPr lang="sr-Latn-RS" b="1" dirty="0"/>
          </a:p>
        </p:txBody>
      </p:sp>
      <p:sp>
        <p:nvSpPr>
          <p:cNvPr id="12" name="Rectangle 11"/>
          <p:cNvSpPr/>
          <p:nvPr/>
        </p:nvSpPr>
        <p:spPr>
          <a:xfrm>
            <a:off x="6867525" y="1464628"/>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a:t>
            </a:r>
            <a:endParaRPr lang="sr-Latn-RS" b="1" dirty="0"/>
          </a:p>
        </p:txBody>
      </p:sp>
      <p:sp>
        <p:nvSpPr>
          <p:cNvPr id="25" name="Rectangle 24"/>
          <p:cNvSpPr/>
          <p:nvPr/>
        </p:nvSpPr>
        <p:spPr>
          <a:xfrm>
            <a:off x="8510492" y="2432892"/>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a:t>
            </a:r>
            <a:endParaRPr lang="sr-Latn-RS" b="1" dirty="0"/>
          </a:p>
        </p:txBody>
      </p:sp>
      <p:sp>
        <p:nvSpPr>
          <p:cNvPr id="26" name="Rectangle 25"/>
          <p:cNvSpPr/>
          <p:nvPr/>
        </p:nvSpPr>
        <p:spPr>
          <a:xfrm>
            <a:off x="8510492" y="4203116"/>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
            </a:r>
            <a:endParaRPr lang="sr-Latn-RS" b="1" dirty="0"/>
          </a:p>
        </p:txBody>
      </p:sp>
      <p:sp>
        <p:nvSpPr>
          <p:cNvPr id="27" name="Rectangle 26"/>
          <p:cNvSpPr/>
          <p:nvPr/>
        </p:nvSpPr>
        <p:spPr>
          <a:xfrm>
            <a:off x="8509274" y="5972852"/>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t>
            </a:r>
            <a:endParaRPr lang="sr-Latn-RS" b="1" dirty="0"/>
          </a:p>
        </p:txBody>
      </p:sp>
      <p:sp>
        <p:nvSpPr>
          <p:cNvPr id="28" name="Rectangle 27"/>
          <p:cNvSpPr/>
          <p:nvPr/>
        </p:nvSpPr>
        <p:spPr>
          <a:xfrm>
            <a:off x="10380352" y="2450169"/>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
            </a:r>
            <a:endParaRPr lang="sr-Latn-RS" b="1" dirty="0"/>
          </a:p>
        </p:txBody>
      </p:sp>
      <p:sp>
        <p:nvSpPr>
          <p:cNvPr id="29" name="Rectangle 28"/>
          <p:cNvSpPr/>
          <p:nvPr/>
        </p:nvSpPr>
        <p:spPr>
          <a:xfrm>
            <a:off x="10397976" y="4224974"/>
            <a:ext cx="321954" cy="321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a:t>
            </a:r>
            <a:endParaRPr lang="sr-Latn-RS" b="1" dirty="0"/>
          </a:p>
        </p:txBody>
      </p:sp>
      <p:sp>
        <p:nvSpPr>
          <p:cNvPr id="32" name="Rectangle 31"/>
          <p:cNvSpPr/>
          <p:nvPr/>
        </p:nvSpPr>
        <p:spPr>
          <a:xfrm>
            <a:off x="8815376" y="4186551"/>
            <a:ext cx="1212830" cy="276999"/>
          </a:xfrm>
          <a:prstGeom prst="rect">
            <a:avLst/>
          </a:prstGeom>
        </p:spPr>
        <p:txBody>
          <a:bodyPr wrap="square">
            <a:spAutoFit/>
          </a:bodyPr>
          <a:lstStyle/>
          <a:p>
            <a:r>
              <a:rPr lang="en-US" sz="1200" dirty="0">
                <a:solidFill>
                  <a:schemeClr val="bg2">
                    <a:lumMod val="25000"/>
                  </a:schemeClr>
                </a:solidFill>
                <a:latin typeface="+mj-lt"/>
                <a:cs typeface="Calibri"/>
              </a:rPr>
              <a:t>Card holder</a:t>
            </a:r>
          </a:p>
        </p:txBody>
      </p:sp>
      <p:sp>
        <p:nvSpPr>
          <p:cNvPr id="33" name="Rectangle 32"/>
          <p:cNvSpPr/>
          <p:nvPr/>
        </p:nvSpPr>
        <p:spPr>
          <a:xfrm>
            <a:off x="8861602" y="2382237"/>
            <a:ext cx="1368829" cy="276999"/>
          </a:xfrm>
          <a:prstGeom prst="rect">
            <a:avLst/>
          </a:prstGeom>
        </p:spPr>
        <p:txBody>
          <a:bodyPr wrap="square">
            <a:spAutoFit/>
          </a:bodyPr>
          <a:lstStyle/>
          <a:p>
            <a:r>
              <a:rPr lang="en-US" sz="1200" dirty="0">
                <a:solidFill>
                  <a:schemeClr val="bg2">
                    <a:lumMod val="25000"/>
                  </a:schemeClr>
                </a:solidFill>
                <a:latin typeface="+mj-lt"/>
                <a:cs typeface="Calibri"/>
              </a:rPr>
              <a:t>Card reader</a:t>
            </a:r>
          </a:p>
        </p:txBody>
      </p:sp>
      <p:sp>
        <p:nvSpPr>
          <p:cNvPr id="35" name="Rectangle 34"/>
          <p:cNvSpPr/>
          <p:nvPr/>
        </p:nvSpPr>
        <p:spPr>
          <a:xfrm>
            <a:off x="10719930" y="4186552"/>
            <a:ext cx="1191922" cy="276999"/>
          </a:xfrm>
          <a:prstGeom prst="rect">
            <a:avLst/>
          </a:prstGeom>
        </p:spPr>
        <p:txBody>
          <a:bodyPr wrap="square">
            <a:spAutoFit/>
          </a:bodyPr>
          <a:lstStyle/>
          <a:p>
            <a:r>
              <a:rPr lang="en-US" sz="1200" dirty="0">
                <a:solidFill>
                  <a:schemeClr val="bg2">
                    <a:lumMod val="25000"/>
                  </a:schemeClr>
                </a:solidFill>
                <a:latin typeface="+mj-lt"/>
                <a:cs typeface="Calibri"/>
              </a:rPr>
              <a:t>Bedside Panel</a:t>
            </a:r>
          </a:p>
        </p:txBody>
      </p:sp>
      <p:sp>
        <p:nvSpPr>
          <p:cNvPr id="36" name="Rectangle 35"/>
          <p:cNvSpPr/>
          <p:nvPr/>
        </p:nvSpPr>
        <p:spPr>
          <a:xfrm>
            <a:off x="8808322" y="5935908"/>
            <a:ext cx="1588018" cy="276999"/>
          </a:xfrm>
          <a:prstGeom prst="rect">
            <a:avLst/>
          </a:prstGeom>
        </p:spPr>
        <p:txBody>
          <a:bodyPr wrap="square">
            <a:spAutoFit/>
          </a:bodyPr>
          <a:lstStyle/>
          <a:p>
            <a:r>
              <a:rPr lang="en-US" sz="1200" dirty="0">
                <a:solidFill>
                  <a:schemeClr val="bg2">
                    <a:lumMod val="25000"/>
                  </a:schemeClr>
                </a:solidFill>
                <a:latin typeface="+mj-lt"/>
                <a:cs typeface="Calibri"/>
              </a:rPr>
              <a:t>Bathroom Panel</a:t>
            </a:r>
          </a:p>
        </p:txBody>
      </p:sp>
      <p:sp>
        <p:nvSpPr>
          <p:cNvPr id="37" name="Rectangle 36"/>
          <p:cNvSpPr/>
          <p:nvPr/>
        </p:nvSpPr>
        <p:spPr>
          <a:xfrm>
            <a:off x="1812222" y="5109205"/>
            <a:ext cx="863900" cy="276999"/>
          </a:xfrm>
          <a:prstGeom prst="rect">
            <a:avLst/>
          </a:prstGeom>
        </p:spPr>
        <p:txBody>
          <a:bodyPr wrap="square">
            <a:spAutoFit/>
          </a:bodyPr>
          <a:lstStyle/>
          <a:p>
            <a:r>
              <a:rPr lang="en-US" sz="1200" dirty="0">
                <a:solidFill>
                  <a:schemeClr val="bg2">
                    <a:lumMod val="25000"/>
                  </a:schemeClr>
                </a:solidFill>
                <a:latin typeface="+mj-lt"/>
                <a:cs typeface="Calibri"/>
              </a:rPr>
              <a:t>Door Lock</a:t>
            </a:r>
            <a:endParaRPr lang="de-DE" sz="1200" dirty="0">
              <a:solidFill>
                <a:schemeClr val="bg2">
                  <a:lumMod val="25000"/>
                </a:schemeClr>
              </a:solidFill>
              <a:latin typeface="+mj-lt"/>
              <a:cs typeface="Calibri"/>
            </a:endParaRPr>
          </a:p>
        </p:txBody>
      </p:sp>
      <p:sp>
        <p:nvSpPr>
          <p:cNvPr id="38" name="Rectangle 37"/>
          <p:cNvSpPr/>
          <p:nvPr/>
        </p:nvSpPr>
        <p:spPr>
          <a:xfrm>
            <a:off x="2034054" y="4708983"/>
            <a:ext cx="1062007" cy="276999"/>
          </a:xfrm>
          <a:prstGeom prst="rect">
            <a:avLst/>
          </a:prstGeom>
        </p:spPr>
        <p:txBody>
          <a:bodyPr wrap="square">
            <a:spAutoFit/>
          </a:bodyPr>
          <a:lstStyle/>
          <a:p>
            <a:r>
              <a:rPr lang="en-US" sz="1200" dirty="0">
                <a:solidFill>
                  <a:schemeClr val="bg2">
                    <a:lumMod val="25000"/>
                  </a:schemeClr>
                </a:solidFill>
                <a:latin typeface="+mj-lt"/>
                <a:cs typeface="Calibri"/>
              </a:rPr>
              <a:t>Door Contact</a:t>
            </a:r>
            <a:endParaRPr lang="de-DE" sz="1200" dirty="0">
              <a:solidFill>
                <a:schemeClr val="bg2">
                  <a:lumMod val="25000"/>
                </a:schemeClr>
              </a:solidFill>
              <a:latin typeface="+mj-lt"/>
              <a:cs typeface="Calibri"/>
            </a:endParaRPr>
          </a:p>
        </p:txBody>
      </p:sp>
      <p:sp>
        <p:nvSpPr>
          <p:cNvPr id="39" name="Oval 38"/>
          <p:cNvSpPr/>
          <p:nvPr/>
        </p:nvSpPr>
        <p:spPr>
          <a:xfrm>
            <a:off x="2962525" y="4658392"/>
            <a:ext cx="123387" cy="12338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r-Latn-RS"/>
          </a:p>
        </p:txBody>
      </p:sp>
      <p:sp>
        <p:nvSpPr>
          <p:cNvPr id="40" name="Oval 39"/>
          <p:cNvSpPr/>
          <p:nvPr/>
        </p:nvSpPr>
        <p:spPr>
          <a:xfrm>
            <a:off x="2191641" y="5333674"/>
            <a:ext cx="123387" cy="1233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r-Latn-RS"/>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7525" y="1244622"/>
            <a:ext cx="1408809" cy="1105187"/>
          </a:xfrm>
          <a:prstGeom prst="rect">
            <a:avLst/>
          </a:prstGeom>
          <a:effectLst>
            <a:outerShdw blurRad="50800" dist="38100" dir="18900000" algn="bl" rotWithShape="0">
              <a:prstClr val="black">
                <a:alpha val="40000"/>
              </a:prstClr>
            </a:outerShdw>
          </a:effectLst>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3927" y="3020435"/>
            <a:ext cx="1416284" cy="1111159"/>
          </a:xfrm>
          <a:prstGeom prst="rect">
            <a:avLst/>
          </a:prstGeom>
          <a:effectLst>
            <a:outerShdw blurRad="50800" dist="38100" dir="18900000" algn="bl" rotWithShape="0">
              <a:prstClr val="black">
                <a:alpha val="40000"/>
              </a:prstClr>
            </a:outerShdw>
          </a:effectLst>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1973" y="1240328"/>
            <a:ext cx="1411509" cy="1113777"/>
          </a:xfrm>
          <a:prstGeom prst="rect">
            <a:avLst/>
          </a:prstGeom>
          <a:effectLst>
            <a:outerShdw blurRad="50800" dist="38100" dir="18900000" algn="bl" rotWithShape="0">
              <a:prstClr val="black">
                <a:alpha val="40000"/>
              </a:prstClr>
            </a:outerShdw>
          </a:effec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7407" y="4740296"/>
            <a:ext cx="1414167" cy="1114696"/>
          </a:xfrm>
          <a:prstGeom prst="rect">
            <a:avLst/>
          </a:prstGeom>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0352" y="3029693"/>
            <a:ext cx="1399814" cy="1103383"/>
          </a:xfrm>
          <a:prstGeom prst="rect">
            <a:avLst/>
          </a:prstGeom>
          <a:effectLst>
            <a:outerShdw blurRad="50800" dist="38100" dir="18900000" algn="bl" rotWithShape="0">
              <a:prstClr val="black">
                <a:alpha val="40000"/>
              </a:prstClr>
            </a:outerShdw>
          </a:effectLst>
        </p:spPr>
      </p:pic>
      <p:sp>
        <p:nvSpPr>
          <p:cNvPr id="34" name="Rectangle 33"/>
          <p:cNvSpPr/>
          <p:nvPr/>
        </p:nvSpPr>
        <p:spPr>
          <a:xfrm>
            <a:off x="10702306" y="2388619"/>
            <a:ext cx="1368829" cy="276999"/>
          </a:xfrm>
          <a:prstGeom prst="rect">
            <a:avLst/>
          </a:prstGeom>
        </p:spPr>
        <p:txBody>
          <a:bodyPr wrap="square">
            <a:spAutoFit/>
          </a:bodyPr>
          <a:lstStyle/>
          <a:p>
            <a:r>
              <a:rPr lang="en-US" sz="1200" dirty="0">
                <a:solidFill>
                  <a:schemeClr val="bg2">
                    <a:lumMod val="25000"/>
                  </a:schemeClr>
                </a:solidFill>
                <a:latin typeface="+mj-lt"/>
                <a:cs typeface="Calibri"/>
              </a:rPr>
              <a:t>Thermostat</a:t>
            </a:r>
          </a:p>
        </p:txBody>
      </p:sp>
    </p:spTree>
    <p:extLst>
      <p:ext uri="{BB962C8B-B14F-4D97-AF65-F5344CB8AC3E}">
        <p14:creationId xmlns:p14="http://schemas.microsoft.com/office/powerpoint/2010/main" val="159893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9" name="Oval 8"/>
          <p:cNvSpPr/>
          <p:nvPr/>
        </p:nvSpPr>
        <p:spPr>
          <a:xfrm>
            <a:off x="576072" y="1454659"/>
            <a:ext cx="4270248" cy="4270248"/>
          </a:xfrm>
          <a:prstGeom prst="ellipse">
            <a:avLst/>
          </a:prstGeom>
          <a:solidFill>
            <a:schemeClr val="bg1">
              <a:alpha val="70000"/>
            </a:schemeClr>
          </a:solidFill>
          <a:ln w="149225" cmpd="thickThin">
            <a:solidFill>
              <a:schemeClr val="bg1">
                <a:alpha val="9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8" name="TextBox 7"/>
          <p:cNvSpPr txBox="1"/>
          <p:nvPr/>
        </p:nvSpPr>
        <p:spPr>
          <a:xfrm>
            <a:off x="994104" y="2597001"/>
            <a:ext cx="3566160" cy="1815882"/>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2800" b="1" dirty="0">
                <a:solidFill>
                  <a:schemeClr val="accent1">
                    <a:lumMod val="75000"/>
                  </a:schemeClr>
                </a:solidFill>
                <a:latin typeface="Adobe Gothic Std B" panose="020B0800000000000000" pitchFamily="34" charset="-128"/>
                <a:ea typeface="Adobe Gothic Std B" panose="020B0800000000000000" pitchFamily="34" charset="-128"/>
              </a:rPr>
              <a:t>Usability and Guest Experience</a:t>
            </a:r>
            <a:br>
              <a:rPr lang="en-US" sz="2800" b="1" dirty="0">
                <a:solidFill>
                  <a:schemeClr val="accent1">
                    <a:lumMod val="75000"/>
                  </a:schemeClr>
                </a:solidFill>
                <a:latin typeface="Adobe Gothic Std B" panose="020B0800000000000000" pitchFamily="34" charset="-128"/>
                <a:ea typeface="Adobe Gothic Std B" panose="020B0800000000000000" pitchFamily="34" charset="-128"/>
              </a:rPr>
            </a:br>
            <a:r>
              <a:rPr lang="en-US" sz="2800" b="1" dirty="0">
                <a:solidFill>
                  <a:schemeClr val="accent1">
                    <a:lumMod val="75000"/>
                  </a:schemeClr>
                </a:solidFill>
                <a:latin typeface="Adobe Gothic Std B" panose="020B0800000000000000" pitchFamily="34" charset="-128"/>
                <a:ea typeface="Adobe Gothic Std B" panose="020B0800000000000000" pitchFamily="34" charset="-128"/>
              </a:rPr>
              <a:t>as our core design principles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1792" y="4832653"/>
            <a:ext cx="1538808" cy="278662"/>
          </a:xfrm>
          <a:prstGeom prst="rect">
            <a:avLst/>
          </a:prstGeom>
        </p:spPr>
      </p:pic>
    </p:spTree>
    <p:extLst>
      <p:ext uri="{BB962C8B-B14F-4D97-AF65-F5344CB8AC3E}">
        <p14:creationId xmlns:p14="http://schemas.microsoft.com/office/powerpoint/2010/main" val="256439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Guest Room Control Panels</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sp>
        <p:nvSpPr>
          <p:cNvPr id="4" name="Subtitle 2"/>
          <p:cNvSpPr txBox="1">
            <a:spLocks/>
          </p:cNvSpPr>
          <p:nvPr/>
        </p:nvSpPr>
        <p:spPr>
          <a:xfrm>
            <a:off x="1838325" y="2786616"/>
            <a:ext cx="4181475" cy="1678661"/>
          </a:xfrm>
          <a:prstGeom prst="rect">
            <a:avLst/>
          </a:prstGeom>
        </p:spPr>
        <p:txBody>
          <a:bodyPr vert="horz" wrap="square" lIns="57146" tIns="28573" rIns="57146" bIns="28573" numCol="1" rtlCol="0" anchor="ctr">
            <a:sp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defTabSz="641899">
              <a:buNone/>
              <a:tabLst>
                <a:tab pos="180975" algn="l"/>
                <a:tab pos="1331913" algn="l"/>
                <a:tab pos="1554163" algn="l"/>
                <a:tab pos="1776413" algn="l"/>
                <a:tab pos="2065338" algn="l"/>
                <a:tab pos="2220913" algn="l"/>
                <a:tab pos="2443163" algn="l"/>
                <a:tab pos="2665413" algn="l"/>
              </a:tabLst>
            </a:pPr>
            <a:r>
              <a:rPr lang="en-US" sz="1600" dirty="0">
                <a:solidFill>
                  <a:srgbClr val="000000"/>
                </a:solidFill>
                <a:latin typeface="+mj-lt"/>
                <a:cs typeface="Calibri"/>
              </a:rPr>
              <a:t>Mix of icons and text</a:t>
            </a:r>
            <a:endParaRPr lang="x-none" sz="1600" dirty="0">
              <a:solidFill>
                <a:srgbClr val="000000"/>
              </a:solidFill>
              <a:latin typeface="+mj-lt"/>
              <a:cs typeface="Calibri"/>
            </a:endParaRPr>
          </a:p>
          <a:p>
            <a:pPr marL="0" indent="0">
              <a:buNone/>
              <a:tabLst>
                <a:tab pos="180975" algn="l"/>
                <a:tab pos="1331913" algn="l"/>
                <a:tab pos="1554163" algn="l"/>
                <a:tab pos="1776413" algn="l"/>
                <a:tab pos="2065338" algn="l"/>
                <a:tab pos="2220913" algn="l"/>
                <a:tab pos="2443163" algn="l"/>
                <a:tab pos="2665413" algn="l"/>
              </a:tabLst>
            </a:pPr>
            <a:r>
              <a:rPr lang="en-US" sz="1600" dirty="0">
                <a:solidFill>
                  <a:srgbClr val="000000"/>
                </a:solidFill>
                <a:latin typeface="+mj-lt"/>
                <a:cs typeface="Calibri"/>
              </a:rPr>
              <a:t>Backlight icons for easy use at night</a:t>
            </a:r>
          </a:p>
          <a:p>
            <a:pPr marL="0" indent="0">
              <a:buNone/>
              <a:tabLst>
                <a:tab pos="180975" algn="l"/>
                <a:tab pos="1331913" algn="l"/>
                <a:tab pos="1554163" algn="l"/>
                <a:tab pos="1776413" algn="l"/>
                <a:tab pos="2065338" algn="l"/>
                <a:tab pos="2220913" algn="l"/>
                <a:tab pos="2443163" algn="l"/>
                <a:tab pos="2665413" algn="l"/>
              </a:tabLst>
            </a:pPr>
            <a:r>
              <a:rPr lang="en-US" sz="1600" dirty="0">
                <a:solidFill>
                  <a:srgbClr val="000000"/>
                </a:solidFill>
                <a:latin typeface="+mj-lt"/>
                <a:cs typeface="Calibri"/>
              </a:rPr>
              <a:t>Multi-color status LED</a:t>
            </a:r>
            <a:endParaRPr lang="en-US" sz="1600" dirty="0">
              <a:latin typeface="+mj-lt"/>
              <a:cs typeface="Calibri"/>
            </a:endParaRPr>
          </a:p>
          <a:p>
            <a:pPr marL="0" indent="0">
              <a:buNone/>
              <a:tabLst>
                <a:tab pos="180975" algn="l"/>
                <a:tab pos="1331913" algn="l"/>
                <a:tab pos="1554163" algn="l"/>
                <a:tab pos="1776413" algn="l"/>
                <a:tab pos="2065338" algn="l"/>
                <a:tab pos="2220913" algn="l"/>
                <a:tab pos="2443163" algn="l"/>
                <a:tab pos="2665413" algn="l"/>
              </a:tabLst>
            </a:pPr>
            <a:r>
              <a:rPr lang="en-US" sz="1600" dirty="0">
                <a:solidFill>
                  <a:srgbClr val="000000"/>
                </a:solidFill>
                <a:latin typeface="+mj-lt"/>
                <a:cs typeface="Calibri"/>
              </a:rPr>
              <a:t>Multi use panels, lighting, Air Con, Guest Services</a:t>
            </a:r>
            <a:endParaRPr lang="x-none" sz="1600" dirty="0">
              <a:solidFill>
                <a:srgbClr val="000000"/>
              </a:solidFill>
              <a:latin typeface="+mj-lt"/>
              <a:cs typeface="Calibri"/>
            </a:endParaRPr>
          </a:p>
          <a:p>
            <a:pPr>
              <a:tabLst>
                <a:tab pos="180975" algn="l"/>
                <a:tab pos="1331913" algn="l"/>
                <a:tab pos="1554163" algn="l"/>
                <a:tab pos="1776413" algn="l"/>
                <a:tab pos="2065338" algn="l"/>
                <a:tab pos="2220913" algn="l"/>
                <a:tab pos="2443163" algn="l"/>
                <a:tab pos="2665413" algn="l"/>
              </a:tabLst>
            </a:pPr>
            <a:endParaRPr lang="en-US" sz="1600" dirty="0">
              <a:solidFill>
                <a:srgbClr val="000000"/>
              </a:solidFill>
              <a:latin typeface="+mj-lt"/>
              <a:cs typeface="Calibri"/>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955" y="1257045"/>
            <a:ext cx="2909079" cy="228653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955" y="3937697"/>
            <a:ext cx="2893265" cy="22741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spTree>
    <p:extLst>
      <p:ext uri="{BB962C8B-B14F-4D97-AF65-F5344CB8AC3E}">
        <p14:creationId xmlns:p14="http://schemas.microsoft.com/office/powerpoint/2010/main" val="127461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Design Capabilities </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sp>
        <p:nvSpPr>
          <p:cNvPr id="16" name="Subtitle 2"/>
          <p:cNvSpPr txBox="1">
            <a:spLocks/>
          </p:cNvSpPr>
          <p:nvPr/>
        </p:nvSpPr>
        <p:spPr>
          <a:xfrm>
            <a:off x="1911477" y="1622057"/>
            <a:ext cx="3314947" cy="3722287"/>
          </a:xfrm>
          <a:prstGeom prst="rect">
            <a:avLst/>
          </a:prstGeom>
        </p:spPr>
        <p:txBody>
          <a:bodyPr vert="horz" wrap="square" lIns="57138" tIns="28568" rIns="57138" bIns="28568" rtlCol="0" anchor="ctr">
            <a:sp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en-CA" sz="1400" b="1" dirty="0">
                <a:solidFill>
                  <a:srgbClr val="333333"/>
                </a:solidFill>
                <a:latin typeface="+mj-lt"/>
                <a:cs typeface="Calibri"/>
              </a:rPr>
              <a:t>User interface</a:t>
            </a: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de-DE" sz="1400" dirty="0">
                <a:solidFill>
                  <a:srgbClr val="000000"/>
                </a:solidFill>
                <a:latin typeface="+mj-lt"/>
                <a:cs typeface="Calibri"/>
              </a:rPr>
              <a:t>Focus on User-</a:t>
            </a:r>
            <a:r>
              <a:rPr lang="de-DE" sz="1400" dirty="0" err="1">
                <a:solidFill>
                  <a:srgbClr val="000000"/>
                </a:solidFill>
                <a:latin typeface="+mj-lt"/>
                <a:cs typeface="Calibri"/>
              </a:rPr>
              <a:t>friendliness</a:t>
            </a:r>
            <a:endParaRPr lang="de-DE" sz="1400" dirty="0">
              <a:solidFill>
                <a:srgbClr val="000000"/>
              </a:solidFill>
              <a:latin typeface="+mj-lt"/>
              <a:cs typeface="Calibri"/>
            </a:endParaRP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de-DE" sz="1400" dirty="0" err="1">
                <a:solidFill>
                  <a:srgbClr val="000000"/>
                </a:solidFill>
                <a:latin typeface="+mj-lt"/>
                <a:cs typeface="Calibri"/>
              </a:rPr>
              <a:t>Developed</a:t>
            </a:r>
            <a:r>
              <a:rPr lang="de-DE" sz="1400" dirty="0">
                <a:solidFill>
                  <a:srgbClr val="000000"/>
                </a:solidFill>
                <a:latin typeface="+mj-lt"/>
                <a:cs typeface="Calibri"/>
              </a:rPr>
              <a:t> </a:t>
            </a:r>
            <a:r>
              <a:rPr lang="de-DE" sz="1400" dirty="0" err="1">
                <a:solidFill>
                  <a:srgbClr val="000000"/>
                </a:solidFill>
                <a:latin typeface="+mj-lt"/>
                <a:cs typeface="Calibri"/>
              </a:rPr>
              <a:t>for</a:t>
            </a:r>
            <a:r>
              <a:rPr lang="de-DE" sz="1400" dirty="0">
                <a:solidFill>
                  <a:srgbClr val="000000"/>
                </a:solidFill>
                <a:latin typeface="+mj-lt"/>
                <a:cs typeface="Calibri"/>
              </a:rPr>
              <a:t> </a:t>
            </a:r>
            <a:r>
              <a:rPr lang="de-DE" sz="1400" dirty="0" err="1">
                <a:solidFill>
                  <a:srgbClr val="000000"/>
                </a:solidFill>
                <a:latin typeface="+mj-lt"/>
                <a:cs typeface="Calibri"/>
              </a:rPr>
              <a:t>hospitality</a:t>
            </a:r>
            <a:r>
              <a:rPr lang="de-DE" sz="1400" dirty="0">
                <a:solidFill>
                  <a:srgbClr val="000000"/>
                </a:solidFill>
                <a:latin typeface="+mj-lt"/>
                <a:cs typeface="Calibri"/>
              </a:rPr>
              <a:t> </a:t>
            </a:r>
            <a:r>
              <a:rPr lang="de-DE" sz="1400" dirty="0" err="1">
                <a:solidFill>
                  <a:srgbClr val="000000"/>
                </a:solidFill>
                <a:latin typeface="+mj-lt"/>
                <a:cs typeface="Calibri"/>
              </a:rPr>
              <a:t>environment</a:t>
            </a:r>
            <a:endParaRPr lang="de-DE" sz="1400" dirty="0">
              <a:solidFill>
                <a:srgbClr val="000000"/>
              </a:solidFill>
              <a:latin typeface="+mj-lt"/>
              <a:cs typeface="Calibri"/>
            </a:endParaRP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de-DE" sz="1400" dirty="0">
                <a:solidFill>
                  <a:srgbClr val="000000"/>
                </a:solidFill>
                <a:latin typeface="+mj-lt"/>
                <a:cs typeface="Calibri"/>
              </a:rPr>
              <a:t>Icons </a:t>
            </a:r>
            <a:r>
              <a:rPr lang="de-DE" sz="1400" dirty="0" err="1">
                <a:solidFill>
                  <a:srgbClr val="000000"/>
                </a:solidFill>
                <a:latin typeface="+mj-lt"/>
                <a:cs typeface="Calibri"/>
              </a:rPr>
              <a:t>allow</a:t>
            </a:r>
            <a:r>
              <a:rPr lang="de-DE" sz="1400" dirty="0">
                <a:solidFill>
                  <a:srgbClr val="000000"/>
                </a:solidFill>
                <a:latin typeface="+mj-lt"/>
                <a:cs typeface="Calibri"/>
              </a:rPr>
              <a:t> quick </a:t>
            </a:r>
            <a:r>
              <a:rPr lang="de-DE" sz="1400" dirty="0" err="1">
                <a:solidFill>
                  <a:srgbClr val="000000"/>
                </a:solidFill>
                <a:latin typeface="+mj-lt"/>
                <a:cs typeface="Calibri"/>
              </a:rPr>
              <a:t>and</a:t>
            </a:r>
            <a:r>
              <a:rPr lang="de-DE" sz="1400" dirty="0">
                <a:solidFill>
                  <a:srgbClr val="000000"/>
                </a:solidFill>
                <a:latin typeface="+mj-lt"/>
                <a:cs typeface="Calibri"/>
              </a:rPr>
              <a:t> easy </a:t>
            </a:r>
            <a:r>
              <a:rPr lang="de-DE" sz="1400" dirty="0" err="1">
                <a:solidFill>
                  <a:srgbClr val="000000"/>
                </a:solidFill>
                <a:latin typeface="+mj-lt"/>
                <a:cs typeface="Calibri"/>
              </a:rPr>
              <a:t>familiarisation</a:t>
            </a:r>
            <a:endParaRPr lang="de-DE" sz="1400" dirty="0">
              <a:solidFill>
                <a:srgbClr val="000000"/>
              </a:solidFill>
              <a:latin typeface="+mj-lt"/>
              <a:cs typeface="Calibri"/>
            </a:endParaRP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de-DE" sz="1400" dirty="0">
                <a:solidFill>
                  <a:srgbClr val="000000"/>
                </a:solidFill>
                <a:latin typeface="+mj-lt"/>
                <a:cs typeface="Calibri"/>
              </a:rPr>
              <a:t>Text, </a:t>
            </a:r>
            <a:r>
              <a:rPr lang="de-DE" sz="1400" dirty="0" err="1">
                <a:solidFill>
                  <a:srgbClr val="000000"/>
                </a:solidFill>
                <a:latin typeface="+mj-lt"/>
                <a:cs typeface="Calibri"/>
              </a:rPr>
              <a:t>fonts</a:t>
            </a:r>
            <a:r>
              <a:rPr lang="de-DE" sz="1400" dirty="0">
                <a:solidFill>
                  <a:srgbClr val="000000"/>
                </a:solidFill>
                <a:latin typeface="+mj-lt"/>
                <a:cs typeface="Calibri"/>
              </a:rPr>
              <a:t> </a:t>
            </a:r>
            <a:r>
              <a:rPr lang="de-DE" sz="1400" dirty="0" err="1">
                <a:solidFill>
                  <a:srgbClr val="000000"/>
                </a:solidFill>
                <a:latin typeface="+mj-lt"/>
                <a:cs typeface="Calibri"/>
              </a:rPr>
              <a:t>and</a:t>
            </a:r>
            <a:r>
              <a:rPr lang="de-DE" sz="1400" dirty="0">
                <a:solidFill>
                  <a:srgbClr val="000000"/>
                </a:solidFill>
                <a:latin typeface="+mj-lt"/>
                <a:cs typeface="Calibri"/>
              </a:rPr>
              <a:t> </a:t>
            </a:r>
            <a:r>
              <a:rPr lang="de-DE" sz="1400" dirty="0" err="1">
                <a:solidFill>
                  <a:srgbClr val="000000"/>
                </a:solidFill>
                <a:latin typeface="+mj-lt"/>
                <a:cs typeface="Calibri"/>
              </a:rPr>
              <a:t>icons</a:t>
            </a:r>
            <a:r>
              <a:rPr lang="de-DE" sz="1400" dirty="0">
                <a:solidFill>
                  <a:srgbClr val="000000"/>
                </a:solidFill>
                <a:latin typeface="+mj-lt"/>
                <a:cs typeface="Calibri"/>
              </a:rPr>
              <a:t> </a:t>
            </a:r>
            <a:r>
              <a:rPr lang="de-DE" sz="1400" dirty="0" err="1">
                <a:solidFill>
                  <a:srgbClr val="000000"/>
                </a:solidFill>
                <a:latin typeface="+mj-lt"/>
                <a:cs typeface="Calibri"/>
              </a:rPr>
              <a:t>are</a:t>
            </a:r>
            <a:r>
              <a:rPr lang="de-DE" sz="1400" dirty="0">
                <a:solidFill>
                  <a:srgbClr val="000000"/>
                </a:solidFill>
                <a:latin typeface="+mj-lt"/>
                <a:cs typeface="Calibri"/>
              </a:rPr>
              <a:t> </a:t>
            </a:r>
            <a:r>
              <a:rPr lang="de-DE" sz="1400" dirty="0" err="1">
                <a:solidFill>
                  <a:srgbClr val="000000"/>
                </a:solidFill>
                <a:latin typeface="+mj-lt"/>
                <a:cs typeface="Calibri"/>
              </a:rPr>
              <a:t>customisable</a:t>
            </a:r>
            <a:endParaRPr lang="de-DE" sz="1400" dirty="0">
              <a:solidFill>
                <a:srgbClr val="000000"/>
              </a:solidFill>
              <a:latin typeface="+mj-lt"/>
              <a:cs typeface="Calibri"/>
            </a:endParaRP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endParaRPr lang="de-DE" sz="1400" dirty="0">
              <a:solidFill>
                <a:srgbClr val="000000"/>
              </a:solidFill>
              <a:latin typeface="+mj-lt"/>
              <a:cs typeface="Calibri"/>
            </a:endParaRP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endParaRPr lang="de-DE" sz="400" dirty="0">
              <a:solidFill>
                <a:srgbClr val="000000"/>
              </a:solidFill>
              <a:latin typeface="+mj-lt"/>
              <a:cs typeface="Calibri"/>
            </a:endParaRP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en-CA" sz="1400" b="1" dirty="0">
                <a:solidFill>
                  <a:srgbClr val="333333"/>
                </a:solidFill>
                <a:latin typeface="+mj-lt"/>
                <a:cs typeface="Calibri"/>
              </a:rPr>
              <a:t>Look and Feel</a:t>
            </a: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de-DE" sz="1400" dirty="0">
                <a:solidFill>
                  <a:srgbClr val="000000"/>
                </a:solidFill>
                <a:latin typeface="+mj-lt"/>
                <a:cs typeface="Calibri"/>
              </a:rPr>
              <a:t>Devices can be customised to match the interior design</a:t>
            </a:r>
            <a:endParaRPr lang="en-CA" sz="1400" dirty="0">
              <a:solidFill>
                <a:srgbClr val="000000"/>
              </a:solidFill>
              <a:latin typeface="+mj-lt"/>
              <a:cs typeface="Calibri"/>
            </a:endParaRP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en-CA" sz="1400" dirty="0">
                <a:solidFill>
                  <a:srgbClr val="000000"/>
                </a:solidFill>
                <a:latin typeface="+mj-lt"/>
                <a:cs typeface="Calibri"/>
              </a:rPr>
              <a:t>Ability to incorporate logo or pattern prints</a:t>
            </a:r>
          </a:p>
          <a:p>
            <a:pPr marL="0" indent="0">
              <a:buNone/>
              <a:tabLst>
                <a:tab pos="222251" algn="l"/>
                <a:tab pos="444503" algn="l"/>
                <a:tab pos="666530" algn="l"/>
                <a:tab pos="888783" algn="l"/>
                <a:tab pos="1111035" algn="l"/>
                <a:tab pos="1333286" algn="l"/>
                <a:tab pos="1555313" algn="l"/>
                <a:tab pos="1777566" algn="l"/>
                <a:tab pos="1999818" algn="l"/>
                <a:tab pos="2222069" algn="l"/>
                <a:tab pos="2444321" algn="l"/>
                <a:tab pos="2666349" algn="l"/>
              </a:tabLst>
            </a:pPr>
            <a:r>
              <a:rPr lang="en-CA" sz="1400" dirty="0">
                <a:solidFill>
                  <a:srgbClr val="000000"/>
                </a:solidFill>
                <a:latin typeface="+mj-lt"/>
                <a:cs typeface="Calibri"/>
              </a:rPr>
              <a:t>Panel devices with elegant look and </a:t>
            </a:r>
            <a:r>
              <a:rPr lang="de-DE" sz="1400" dirty="0">
                <a:solidFill>
                  <a:srgbClr val="000000"/>
                </a:solidFill>
                <a:latin typeface="+mj-lt"/>
                <a:cs typeface="Calibri"/>
              </a:rPr>
              <a:t>pleasing light.</a:t>
            </a:r>
            <a:r>
              <a:rPr lang="x-none" sz="1400" dirty="0">
                <a:solidFill>
                  <a:srgbClr val="000000"/>
                </a:solidFill>
                <a:latin typeface="+mj-lt"/>
                <a:cs typeface="Calibri"/>
              </a:rPr>
              <a:t>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663" y="3959057"/>
            <a:ext cx="3030971" cy="2046718"/>
          </a:xfrm>
          <a:prstGeom prst="rect">
            <a:avLst/>
          </a:prstGeom>
          <a:ln>
            <a:noFill/>
          </a:ln>
          <a:effectLst>
            <a:outerShdw blurRad="190500" dist="228600" dir="2700000" algn="ctr">
              <a:srgbClr val="000000">
                <a:alpha val="30000"/>
              </a:srgb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4662" y="1386186"/>
            <a:ext cx="3030972" cy="23891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38100" h="25400"/>
          </a:sp3d>
        </p:spPr>
      </p:pic>
    </p:spTree>
    <p:extLst>
      <p:ext uri="{BB962C8B-B14F-4D97-AF65-F5344CB8AC3E}">
        <p14:creationId xmlns:p14="http://schemas.microsoft.com/office/powerpoint/2010/main" val="359227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Design details</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838325" y="1568921"/>
            <a:ext cx="3602355" cy="365471"/>
          </a:xfrm>
          <a:prstGeom prst="rect">
            <a:avLst/>
          </a:prstGeom>
        </p:spPr>
        <p:txBody>
          <a:bodyPr wrap="square" lIns="57138" tIns="28568" rIns="57138" bIns="28568">
            <a:spAutoFit/>
          </a:bodyPr>
          <a:lstStyle>
            <a:lvl1pPr algn="ctr" rtl="0" hangingPunct="0">
              <a:tabLst/>
              <a:defRPr lang="x-none" sz="3000" b="0" i="0" u="none" strike="noStrike" kern="1200">
                <a:ln>
                  <a:noFill/>
                </a:ln>
                <a:latin typeface="Arial" pitchFamily="18"/>
                <a:ea typeface="Arial Unicode MS" pitchFamily="2"/>
                <a:cs typeface="Arial Unicode MS" pitchFamily="2"/>
              </a:defRPr>
            </a:lvl1pPr>
          </a:lstStyle>
          <a:p>
            <a:pPr algn="l"/>
            <a:r>
              <a:rPr lang="en-CA" sz="2000" dirty="0">
                <a:solidFill>
                  <a:srgbClr val="333333"/>
                </a:solidFill>
                <a:latin typeface="+mj-lt"/>
                <a:cs typeface="Calibri"/>
              </a:rPr>
              <a:t>User-friendly and international</a:t>
            </a:r>
          </a:p>
        </p:txBody>
      </p:sp>
      <p:sp>
        <p:nvSpPr>
          <p:cNvPr id="11" name="Title 2"/>
          <p:cNvSpPr txBox="1">
            <a:spLocks/>
          </p:cNvSpPr>
          <p:nvPr/>
        </p:nvSpPr>
        <p:spPr>
          <a:xfrm>
            <a:off x="1838325" y="2484137"/>
            <a:ext cx="2751604" cy="2013639"/>
          </a:xfrm>
          <a:prstGeom prst="rect">
            <a:avLst/>
          </a:prstGeom>
        </p:spPr>
        <p:txBody>
          <a:bodyPr lIns="91440" tIns="45720" rIns="91440" bIns="45720"/>
          <a:lstStyle>
            <a:lvl1pPr algn="ctr" rtl="0" hangingPunct="0">
              <a:tabLst/>
              <a:defRPr lang="x-none" sz="3000" b="0" i="0" u="none" strike="noStrike" kern="1200">
                <a:ln>
                  <a:noFill/>
                </a:ln>
                <a:latin typeface="Arial" pitchFamily="18"/>
                <a:ea typeface="Arial Unicode MS" pitchFamily="2"/>
                <a:cs typeface="Arial Unicode MS" pitchFamily="2"/>
              </a:defRPr>
            </a:lvl1pPr>
          </a:lstStyle>
          <a:p>
            <a:pPr algn="l"/>
            <a:r>
              <a:rPr lang="en-US" sz="1400" dirty="0">
                <a:solidFill>
                  <a:srgbClr val="2A2929"/>
                </a:solidFill>
                <a:latin typeface="Calibri"/>
                <a:cs typeface="Calibri"/>
              </a:rPr>
              <a:t>Icons that match the real-world FF&amp;E help the user to understand immediately what he is controlling</a:t>
            </a:r>
          </a:p>
          <a:p>
            <a:pPr algn="l"/>
            <a:endParaRPr lang="en-US" sz="1400" dirty="0">
              <a:solidFill>
                <a:srgbClr val="2A2929"/>
              </a:solidFill>
              <a:latin typeface="Calibri"/>
              <a:cs typeface="Calibri"/>
            </a:endParaRPr>
          </a:p>
          <a:p>
            <a:pPr algn="l"/>
            <a:endParaRPr lang="en-US" sz="1400" dirty="0">
              <a:solidFill>
                <a:srgbClr val="2A2929"/>
              </a:solidFill>
              <a:latin typeface="Calibri"/>
              <a:cs typeface="Calibri"/>
            </a:endParaRPr>
          </a:p>
          <a:p>
            <a:pPr algn="l"/>
            <a:r>
              <a:rPr lang="en-US" sz="1400" dirty="0">
                <a:solidFill>
                  <a:srgbClr val="2A2929"/>
                </a:solidFill>
                <a:latin typeface="Calibri"/>
                <a:cs typeface="Calibri"/>
              </a:rPr>
              <a:t>Multilingual text labels make sure the system is being understood on international level</a:t>
            </a:r>
          </a:p>
          <a:p>
            <a:pPr algn="l"/>
            <a:endParaRPr lang="en-US" sz="1400" dirty="0">
              <a:solidFill>
                <a:srgbClr val="2A2929"/>
              </a:solidFill>
              <a:latin typeface="Calibri"/>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1592" y="1661556"/>
            <a:ext cx="4663449" cy="36758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826" y="3111694"/>
            <a:ext cx="835152" cy="2225757"/>
          </a:xfrm>
          <a:prstGeom prst="rect">
            <a:avLst/>
          </a:prstGeom>
        </p:spPr>
      </p:pic>
      <p:cxnSp>
        <p:nvCxnSpPr>
          <p:cNvPr id="7" name="Connector: Elbow 6"/>
          <p:cNvCxnSpPr>
            <a:cxnSpLocks/>
          </p:cNvCxnSpPr>
          <p:nvPr/>
        </p:nvCxnSpPr>
        <p:spPr>
          <a:xfrm flipV="1">
            <a:off x="6194612" y="3926541"/>
            <a:ext cx="4006663" cy="618566"/>
          </a:xfrm>
          <a:prstGeom prst="bentConnector3">
            <a:avLst>
              <a:gd name="adj1" fmla="val 99895"/>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73512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38325" y="190500"/>
            <a:ext cx="8362950" cy="461665"/>
          </a:xfrm>
          <a:prstGeom prst="rect">
            <a:avLst/>
          </a:prstGeom>
          <a:noFill/>
        </p:spPr>
        <p:txBody>
          <a:bodyPr wrap="square" rtlCol="0">
            <a:spAutoFit/>
          </a:bodyPr>
          <a:lstStyle/>
          <a:p>
            <a:r>
              <a:rPr lang="en-US" sz="2400" dirty="0">
                <a:solidFill>
                  <a:schemeClr val="accent1">
                    <a:lumMod val="75000"/>
                  </a:schemeClr>
                </a:solidFill>
                <a:latin typeface="+mj-lt"/>
              </a:rPr>
              <a:t>Copyright protected icons library</a:t>
            </a:r>
          </a:p>
        </p:txBody>
      </p:sp>
      <p:cxnSp>
        <p:nvCxnSpPr>
          <p:cNvPr id="6" name="Straight Connector 5"/>
          <p:cNvCxnSpPr/>
          <p:nvPr/>
        </p:nvCxnSpPr>
        <p:spPr>
          <a:xfrm>
            <a:off x="1838325" y="1019175"/>
            <a:ext cx="9972675" cy="0"/>
          </a:xfrm>
          <a:prstGeom prst="line">
            <a:avLst/>
          </a:prstGeom>
          <a:ln w="19050">
            <a:solidFill>
              <a:srgbClr val="3C82C2"/>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1905571" y="1102277"/>
            <a:ext cx="4919091" cy="808344"/>
          </a:xfrm>
          <a:prstGeom prst="rect">
            <a:avLst/>
          </a:prstGeom>
        </p:spPr>
        <p:txBody>
          <a:bodyPr lIns="91440" tIns="45720" rIns="91440" bIns="45720"/>
          <a:lstStyle>
            <a:lvl1pPr algn="ctr" rtl="0" hangingPunct="0">
              <a:tabLst/>
              <a:defRPr lang="x-none" sz="3000" b="0" i="0" u="none" strike="noStrike" kern="1200">
                <a:ln>
                  <a:noFill/>
                </a:ln>
                <a:latin typeface="Arial" pitchFamily="18"/>
                <a:ea typeface="Arial Unicode MS" pitchFamily="2"/>
                <a:cs typeface="Arial Unicode MS" pitchFamily="2"/>
              </a:defRPr>
            </a:lvl1pPr>
          </a:lstStyle>
          <a:p>
            <a:pPr algn="l"/>
            <a:r>
              <a:rPr lang="en-US" sz="1600" dirty="0">
                <a:solidFill>
                  <a:schemeClr val="tx1">
                    <a:lumMod val="50000"/>
                    <a:lumOff val="50000"/>
                  </a:schemeClr>
                </a:solidFill>
                <a:latin typeface="+mj-lt"/>
                <a:cs typeface="Calibri"/>
              </a:rPr>
              <a:t>Constantly growing</a:t>
            </a:r>
          </a:p>
          <a:p>
            <a:pPr algn="l"/>
            <a:r>
              <a:rPr lang="en-US" sz="1600" dirty="0">
                <a:solidFill>
                  <a:schemeClr val="tx1">
                    <a:lumMod val="50000"/>
                    <a:lumOff val="50000"/>
                  </a:schemeClr>
                </a:solidFill>
                <a:latin typeface="+mj-lt"/>
                <a:cs typeface="Calibri"/>
              </a:rPr>
              <a:t>Option to create brand specific icon sets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275" y="1732693"/>
            <a:ext cx="6361736" cy="44955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504" y="1627025"/>
            <a:ext cx="3232435" cy="4601194"/>
          </a:xfrm>
          <a:prstGeom prst="rect">
            <a:avLst/>
          </a:prstGeom>
        </p:spPr>
      </p:pic>
    </p:spTree>
    <p:extLst>
      <p:ext uri="{BB962C8B-B14F-4D97-AF65-F5344CB8AC3E}">
        <p14:creationId xmlns:p14="http://schemas.microsoft.com/office/powerpoint/2010/main" val="113556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6" name="Oval 5"/>
          <p:cNvSpPr/>
          <p:nvPr/>
        </p:nvSpPr>
        <p:spPr>
          <a:xfrm>
            <a:off x="1522475" y="1407525"/>
            <a:ext cx="4270248" cy="4270248"/>
          </a:xfrm>
          <a:prstGeom prst="ellipse">
            <a:avLst/>
          </a:prstGeom>
          <a:solidFill>
            <a:schemeClr val="bg1">
              <a:alpha val="70000"/>
            </a:schemeClr>
          </a:solidFill>
          <a:ln w="149225" cmpd="thickThin">
            <a:solidFill>
              <a:schemeClr val="bg1">
                <a:alpha val="9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719" y="2051274"/>
            <a:ext cx="1979759" cy="358514"/>
          </a:xfrm>
          <a:prstGeom prst="rect">
            <a:avLst/>
          </a:prstGeom>
        </p:spPr>
      </p:pic>
      <p:sp>
        <p:nvSpPr>
          <p:cNvPr id="2" name="Rectangle 1"/>
          <p:cNvSpPr/>
          <p:nvPr/>
        </p:nvSpPr>
        <p:spPr>
          <a:xfrm>
            <a:off x="1562514" y="3053537"/>
            <a:ext cx="4190168" cy="1815882"/>
          </a:xfrm>
          <a:prstGeom prst="rect">
            <a:avLst/>
          </a:prstGeom>
        </p:spPr>
        <p:txBody>
          <a:bodyPr wrap="square">
            <a:spAutoFit/>
          </a:bodyPr>
          <a:lstStyle/>
          <a:p>
            <a:pPr algn="ctr"/>
            <a:r>
              <a:rPr lang="en-US" sz="2800" dirty="0">
                <a:solidFill>
                  <a:schemeClr val="accent1">
                    <a:lumMod val="75000"/>
                  </a:schemeClr>
                </a:solidFill>
                <a:latin typeface="Adobe Gothic Std B" panose="020B0800000000000000" pitchFamily="34" charset="-128"/>
                <a:ea typeface="Adobe Gothic Std B" panose="020B0800000000000000" pitchFamily="34" charset="-128"/>
              </a:rPr>
              <a:t>Network infrastructure, functionality, communication and devices</a:t>
            </a:r>
          </a:p>
        </p:txBody>
      </p:sp>
    </p:spTree>
    <p:extLst>
      <p:ext uri="{BB962C8B-B14F-4D97-AF65-F5344CB8AC3E}">
        <p14:creationId xmlns:p14="http://schemas.microsoft.com/office/powerpoint/2010/main" val="409645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5851</TotalTime>
  <Words>1176</Words>
  <Application>Microsoft Office PowerPoint</Application>
  <PresentationFormat>Widescreen</PresentationFormat>
  <Paragraphs>205</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Adobe Gothic Std B</vt:lpstr>
      <vt:lpstr>Arial</vt:lpstr>
      <vt:lpstr>Arial Unicode MS</vt:lpstr>
      <vt:lpstr>Calibri</vt:lpstr>
      <vt:lpstr>Calibri Light</vt:lpstr>
      <vt:lpstr>Century Gothic</vt:lpstr>
      <vt:lpstr>Futura Lt BT</vt:lpstr>
      <vt:lpstr>Verdana</vt:lpstr>
      <vt:lpstr>Wingdings 2</vt:lpstr>
      <vt:lpstr>HDOfficeLightV0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Anica</dc:creator>
  <cp:lastModifiedBy>Predrag Filipovic</cp:lastModifiedBy>
  <cp:revision>609</cp:revision>
  <dcterms:created xsi:type="dcterms:W3CDTF">2016-03-16T12:12:08Z</dcterms:created>
  <dcterms:modified xsi:type="dcterms:W3CDTF">2017-05-31T13:32:22Z</dcterms:modified>
</cp:coreProperties>
</file>